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20"/>
  </p:notesMasterIdLst>
  <p:handoutMasterIdLst>
    <p:handoutMasterId r:id="rId21"/>
  </p:handoutMasterIdLst>
  <p:sldIdLst>
    <p:sldId id="1349" r:id="rId7"/>
    <p:sldId id="1489" r:id="rId8"/>
    <p:sldId id="1363" r:id="rId9"/>
    <p:sldId id="257" r:id="rId10"/>
    <p:sldId id="1491" r:id="rId11"/>
    <p:sldId id="1492" r:id="rId12"/>
    <p:sldId id="1493" r:id="rId13"/>
    <p:sldId id="1494" r:id="rId14"/>
    <p:sldId id="664" r:id="rId15"/>
    <p:sldId id="1351" r:id="rId16"/>
    <p:sldId id="1495" r:id="rId17"/>
    <p:sldId id="1496" r:id="rId18"/>
    <p:sldId id="1341"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FFFFFF"/>
    <a:srgbClr val="00BCF2"/>
    <a:srgbClr val="002050"/>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4" autoAdjust="0"/>
    <p:restoredTop sz="92343" autoAdjust="0"/>
  </p:normalViewPr>
  <p:slideViewPr>
    <p:cSldViewPr>
      <p:cViewPr varScale="1">
        <p:scale>
          <a:sx n="84" d="100"/>
          <a:sy n="84" d="100"/>
        </p:scale>
        <p:origin x="30"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AFC83-D7B8-48FD-A585-A7E8936C2382}" type="doc">
      <dgm:prSet loTypeId="urn:microsoft.com/office/officeart/2011/layout/CircleProcess" loCatId="process" qsTypeId="urn:microsoft.com/office/officeart/2005/8/quickstyle/simple3" qsCatId="simple" csTypeId="urn:microsoft.com/office/officeart/2005/8/colors/accent1_2" csCatId="accent1" phldr="1"/>
      <dgm:spPr/>
      <dgm:t>
        <a:bodyPr/>
        <a:lstStyle/>
        <a:p>
          <a:endParaRPr lang="en-US"/>
        </a:p>
      </dgm:t>
    </dgm:pt>
    <dgm:pt modelId="{20D2242C-9269-4E65-A0B7-2359E519A2B9}">
      <dgm:prSet phldrT="[Text]"/>
      <dgm:spPr/>
      <dgm:t>
        <a:bodyPr/>
        <a:lstStyle/>
        <a:p>
          <a:r>
            <a:rPr lang="en-US" dirty="0">
              <a:solidFill>
                <a:srgbClr val="00188F"/>
              </a:solidFill>
            </a:rPr>
            <a:t>Needed</a:t>
          </a:r>
        </a:p>
      </dgm:t>
    </dgm:pt>
    <dgm:pt modelId="{2F486EBB-BCDA-46E6-A3BA-C0F15BE101C6}" type="parTrans" cxnId="{E77FDA06-67A0-41A9-9F94-5CBA378CD153}">
      <dgm:prSet/>
      <dgm:spPr/>
      <dgm:t>
        <a:bodyPr/>
        <a:lstStyle/>
        <a:p>
          <a:endParaRPr lang="en-US"/>
        </a:p>
      </dgm:t>
    </dgm:pt>
    <dgm:pt modelId="{4D096034-2FEE-49BC-BFDD-612ED6B64235}" type="sibTrans" cxnId="{E77FDA06-67A0-41A9-9F94-5CBA378CD153}">
      <dgm:prSet/>
      <dgm:spPr/>
      <dgm:t>
        <a:bodyPr/>
        <a:lstStyle/>
        <a:p>
          <a:endParaRPr lang="en-US"/>
        </a:p>
      </dgm:t>
    </dgm:pt>
    <dgm:pt modelId="{7D9ABC19-C9FF-47C6-A401-F3D9F766F53B}">
      <dgm:prSet phldrT="[Text]"/>
      <dgm:spPr/>
      <dgm:t>
        <a:bodyPr/>
        <a:lstStyle/>
        <a:p>
          <a:r>
            <a:rPr lang="en-US" dirty="0">
              <a:solidFill>
                <a:srgbClr val="00188F"/>
              </a:solidFill>
            </a:rPr>
            <a:t>Wanted</a:t>
          </a:r>
        </a:p>
      </dgm:t>
    </dgm:pt>
    <dgm:pt modelId="{32AF3519-8A46-402A-948F-E540223F0B8D}" type="parTrans" cxnId="{DC7D57BC-DD0B-49A3-ADFA-142DDF57D781}">
      <dgm:prSet/>
      <dgm:spPr/>
      <dgm:t>
        <a:bodyPr/>
        <a:lstStyle/>
        <a:p>
          <a:endParaRPr lang="en-US"/>
        </a:p>
      </dgm:t>
    </dgm:pt>
    <dgm:pt modelId="{3059409A-5D43-40F4-80A9-7BBDCCDAE88B}" type="sibTrans" cxnId="{DC7D57BC-DD0B-49A3-ADFA-142DDF57D781}">
      <dgm:prSet/>
      <dgm:spPr/>
      <dgm:t>
        <a:bodyPr/>
        <a:lstStyle/>
        <a:p>
          <a:endParaRPr lang="en-US"/>
        </a:p>
      </dgm:t>
    </dgm:pt>
    <dgm:pt modelId="{B1101312-3AA9-42FF-B176-8FFB11107F5C}">
      <dgm:prSet phldrT="[Text]"/>
      <dgm:spPr/>
      <dgm:t>
        <a:bodyPr/>
        <a:lstStyle/>
        <a:p>
          <a:r>
            <a:rPr lang="en-US" dirty="0">
              <a:solidFill>
                <a:srgbClr val="00188F"/>
              </a:solidFill>
            </a:rPr>
            <a:t>Loved</a:t>
          </a:r>
        </a:p>
      </dgm:t>
    </dgm:pt>
    <dgm:pt modelId="{D1209509-E5D9-4345-BE25-865A38532873}" type="parTrans" cxnId="{BC37D6BA-4520-4333-B77E-2B660D2F529F}">
      <dgm:prSet/>
      <dgm:spPr/>
      <dgm:t>
        <a:bodyPr/>
        <a:lstStyle/>
        <a:p>
          <a:endParaRPr lang="en-US"/>
        </a:p>
      </dgm:t>
    </dgm:pt>
    <dgm:pt modelId="{32B120FB-34BF-47EB-A8B9-4C4748521336}" type="sibTrans" cxnId="{BC37D6BA-4520-4333-B77E-2B660D2F529F}">
      <dgm:prSet/>
      <dgm:spPr/>
      <dgm:t>
        <a:bodyPr/>
        <a:lstStyle/>
        <a:p>
          <a:endParaRPr lang="en-US"/>
        </a:p>
      </dgm:t>
    </dgm:pt>
    <dgm:pt modelId="{EFCB0756-414F-4DBB-96F9-2D7FFFA5BA5C}" type="pres">
      <dgm:prSet presAssocID="{B31AFC83-D7B8-48FD-A585-A7E8936C2382}" presName="Name0" presStyleCnt="0">
        <dgm:presLayoutVars>
          <dgm:chMax val="11"/>
          <dgm:chPref val="11"/>
          <dgm:dir/>
          <dgm:resizeHandles/>
        </dgm:presLayoutVars>
      </dgm:prSet>
      <dgm:spPr/>
    </dgm:pt>
    <dgm:pt modelId="{949C9632-AB69-4320-ACFB-D3577B5CA737}" type="pres">
      <dgm:prSet presAssocID="{B1101312-3AA9-42FF-B176-8FFB11107F5C}" presName="Accent3" presStyleCnt="0"/>
      <dgm:spPr/>
    </dgm:pt>
    <dgm:pt modelId="{079F84E9-27F3-4999-927F-A3BCAAF035E3}" type="pres">
      <dgm:prSet presAssocID="{B1101312-3AA9-42FF-B176-8FFB11107F5C}" presName="Accent" presStyleLbl="node1" presStyleIdx="0" presStyleCnt="3"/>
      <dgm:spPr/>
    </dgm:pt>
    <dgm:pt modelId="{CF5CAA95-9EBD-48CD-B34A-DD495187E296}" type="pres">
      <dgm:prSet presAssocID="{B1101312-3AA9-42FF-B176-8FFB11107F5C}" presName="ParentBackground3" presStyleCnt="0"/>
      <dgm:spPr/>
    </dgm:pt>
    <dgm:pt modelId="{B886BE9D-A959-453C-85EB-3FECE740D8BB}" type="pres">
      <dgm:prSet presAssocID="{B1101312-3AA9-42FF-B176-8FFB11107F5C}" presName="ParentBackground" presStyleLbl="fgAcc1" presStyleIdx="0" presStyleCnt="3"/>
      <dgm:spPr/>
    </dgm:pt>
    <dgm:pt modelId="{B05DFFF1-CC13-4D48-926D-E6D519ADBFA7}" type="pres">
      <dgm:prSet presAssocID="{B1101312-3AA9-42FF-B176-8FFB11107F5C}" presName="Parent3" presStyleLbl="revTx" presStyleIdx="0" presStyleCnt="0">
        <dgm:presLayoutVars>
          <dgm:chMax val="1"/>
          <dgm:chPref val="1"/>
          <dgm:bulletEnabled val="1"/>
        </dgm:presLayoutVars>
      </dgm:prSet>
      <dgm:spPr/>
    </dgm:pt>
    <dgm:pt modelId="{4D7BB8E5-9C3F-4E55-99A6-71FE2AD0687C}" type="pres">
      <dgm:prSet presAssocID="{7D9ABC19-C9FF-47C6-A401-F3D9F766F53B}" presName="Accent2" presStyleCnt="0"/>
      <dgm:spPr/>
    </dgm:pt>
    <dgm:pt modelId="{C69C81F2-E45C-4E91-9EAB-CDCBDA52980F}" type="pres">
      <dgm:prSet presAssocID="{7D9ABC19-C9FF-47C6-A401-F3D9F766F53B}" presName="Accent" presStyleLbl="node1" presStyleIdx="1" presStyleCnt="3"/>
      <dgm:spPr/>
    </dgm:pt>
    <dgm:pt modelId="{368EF035-73DA-4158-B9BD-3A8B7766F891}" type="pres">
      <dgm:prSet presAssocID="{7D9ABC19-C9FF-47C6-A401-F3D9F766F53B}" presName="ParentBackground2" presStyleCnt="0"/>
      <dgm:spPr/>
    </dgm:pt>
    <dgm:pt modelId="{0D07765F-420A-4DD8-A578-80697113EEFF}" type="pres">
      <dgm:prSet presAssocID="{7D9ABC19-C9FF-47C6-A401-F3D9F766F53B}" presName="ParentBackground" presStyleLbl="fgAcc1" presStyleIdx="1" presStyleCnt="3"/>
      <dgm:spPr/>
    </dgm:pt>
    <dgm:pt modelId="{9720C24A-C517-4369-961A-97FA32B24397}" type="pres">
      <dgm:prSet presAssocID="{7D9ABC19-C9FF-47C6-A401-F3D9F766F53B}" presName="Parent2" presStyleLbl="revTx" presStyleIdx="0" presStyleCnt="0">
        <dgm:presLayoutVars>
          <dgm:chMax val="1"/>
          <dgm:chPref val="1"/>
          <dgm:bulletEnabled val="1"/>
        </dgm:presLayoutVars>
      </dgm:prSet>
      <dgm:spPr/>
    </dgm:pt>
    <dgm:pt modelId="{FDBF8DC8-E0F5-430A-847E-0164678CC3A2}" type="pres">
      <dgm:prSet presAssocID="{20D2242C-9269-4E65-A0B7-2359E519A2B9}" presName="Accent1" presStyleCnt="0"/>
      <dgm:spPr/>
    </dgm:pt>
    <dgm:pt modelId="{0CB02EB0-A8E2-4FC3-AA90-7A2295AD2F63}" type="pres">
      <dgm:prSet presAssocID="{20D2242C-9269-4E65-A0B7-2359E519A2B9}" presName="Accent" presStyleLbl="node1" presStyleIdx="2" presStyleCnt="3"/>
      <dgm:spPr/>
    </dgm:pt>
    <dgm:pt modelId="{C9ED76E1-51A4-4B71-A3F1-2A420C4B9D86}" type="pres">
      <dgm:prSet presAssocID="{20D2242C-9269-4E65-A0B7-2359E519A2B9}" presName="ParentBackground1" presStyleCnt="0"/>
      <dgm:spPr/>
    </dgm:pt>
    <dgm:pt modelId="{F3206C70-2D52-4BD5-9DFF-986E58D4DC64}" type="pres">
      <dgm:prSet presAssocID="{20D2242C-9269-4E65-A0B7-2359E519A2B9}" presName="ParentBackground" presStyleLbl="fgAcc1" presStyleIdx="2" presStyleCnt="3"/>
      <dgm:spPr/>
    </dgm:pt>
    <dgm:pt modelId="{313D240B-4527-4C6C-A9C4-3D6909C7DD49}" type="pres">
      <dgm:prSet presAssocID="{20D2242C-9269-4E65-A0B7-2359E519A2B9}" presName="Parent1" presStyleLbl="revTx" presStyleIdx="0" presStyleCnt="0">
        <dgm:presLayoutVars>
          <dgm:chMax val="1"/>
          <dgm:chPref val="1"/>
          <dgm:bulletEnabled val="1"/>
        </dgm:presLayoutVars>
      </dgm:prSet>
      <dgm:spPr/>
    </dgm:pt>
  </dgm:ptLst>
  <dgm:cxnLst>
    <dgm:cxn modelId="{E77FDA06-67A0-41A9-9F94-5CBA378CD153}" srcId="{B31AFC83-D7B8-48FD-A585-A7E8936C2382}" destId="{20D2242C-9269-4E65-A0B7-2359E519A2B9}" srcOrd="0" destOrd="0" parTransId="{2F486EBB-BCDA-46E6-A3BA-C0F15BE101C6}" sibTransId="{4D096034-2FEE-49BC-BFDD-612ED6B64235}"/>
    <dgm:cxn modelId="{3023F614-1F58-40B7-851D-F7A1B3384D5C}" type="presOf" srcId="{7D9ABC19-C9FF-47C6-A401-F3D9F766F53B}" destId="{9720C24A-C517-4369-961A-97FA32B24397}" srcOrd="1" destOrd="0" presId="urn:microsoft.com/office/officeart/2011/layout/CircleProcess"/>
    <dgm:cxn modelId="{9B130441-23FB-4231-A165-A67B402F49F0}" type="presOf" srcId="{20D2242C-9269-4E65-A0B7-2359E519A2B9}" destId="{313D240B-4527-4C6C-A9C4-3D6909C7DD49}" srcOrd="1" destOrd="0" presId="urn:microsoft.com/office/officeart/2011/layout/CircleProcess"/>
    <dgm:cxn modelId="{86274362-35CD-4A63-9F04-F465C2B2A6DB}" type="presOf" srcId="{7D9ABC19-C9FF-47C6-A401-F3D9F766F53B}" destId="{0D07765F-420A-4DD8-A578-80697113EEFF}" srcOrd="0" destOrd="0" presId="urn:microsoft.com/office/officeart/2011/layout/CircleProcess"/>
    <dgm:cxn modelId="{BC37D6BA-4520-4333-B77E-2B660D2F529F}" srcId="{B31AFC83-D7B8-48FD-A585-A7E8936C2382}" destId="{B1101312-3AA9-42FF-B176-8FFB11107F5C}" srcOrd="2" destOrd="0" parTransId="{D1209509-E5D9-4345-BE25-865A38532873}" sibTransId="{32B120FB-34BF-47EB-A8B9-4C4748521336}"/>
    <dgm:cxn modelId="{784E0ABC-E928-4718-9361-9A6423735AC1}" type="presOf" srcId="{B1101312-3AA9-42FF-B176-8FFB11107F5C}" destId="{B05DFFF1-CC13-4D48-926D-E6D519ADBFA7}" srcOrd="1" destOrd="0" presId="urn:microsoft.com/office/officeart/2011/layout/CircleProcess"/>
    <dgm:cxn modelId="{DC7D57BC-DD0B-49A3-ADFA-142DDF57D781}" srcId="{B31AFC83-D7B8-48FD-A585-A7E8936C2382}" destId="{7D9ABC19-C9FF-47C6-A401-F3D9F766F53B}" srcOrd="1" destOrd="0" parTransId="{32AF3519-8A46-402A-948F-E540223F0B8D}" sibTransId="{3059409A-5D43-40F4-80A9-7BBDCCDAE88B}"/>
    <dgm:cxn modelId="{E5A74BC0-E012-452A-A4D9-51581854A63E}" type="presOf" srcId="{B1101312-3AA9-42FF-B176-8FFB11107F5C}" destId="{B886BE9D-A959-453C-85EB-3FECE740D8BB}" srcOrd="0" destOrd="0" presId="urn:microsoft.com/office/officeart/2011/layout/CircleProcess"/>
    <dgm:cxn modelId="{7B17AADF-54FC-4CFD-B089-100E0C67BC81}" type="presOf" srcId="{20D2242C-9269-4E65-A0B7-2359E519A2B9}" destId="{F3206C70-2D52-4BD5-9DFF-986E58D4DC64}" srcOrd="0" destOrd="0" presId="urn:microsoft.com/office/officeart/2011/layout/CircleProcess"/>
    <dgm:cxn modelId="{DA415FE1-9208-4381-866B-FF2780656914}" type="presOf" srcId="{B31AFC83-D7B8-48FD-A585-A7E8936C2382}" destId="{EFCB0756-414F-4DBB-96F9-2D7FFFA5BA5C}" srcOrd="0" destOrd="0" presId="urn:microsoft.com/office/officeart/2011/layout/CircleProcess"/>
    <dgm:cxn modelId="{180B9245-F093-4B06-BE74-1341E542BB55}" type="presParOf" srcId="{EFCB0756-414F-4DBB-96F9-2D7FFFA5BA5C}" destId="{949C9632-AB69-4320-ACFB-D3577B5CA737}" srcOrd="0" destOrd="0" presId="urn:microsoft.com/office/officeart/2011/layout/CircleProcess"/>
    <dgm:cxn modelId="{99565F7B-E667-4937-927D-E583B4F122EA}" type="presParOf" srcId="{949C9632-AB69-4320-ACFB-D3577B5CA737}" destId="{079F84E9-27F3-4999-927F-A3BCAAF035E3}" srcOrd="0" destOrd="0" presId="urn:microsoft.com/office/officeart/2011/layout/CircleProcess"/>
    <dgm:cxn modelId="{8C4C2EEF-C6DD-4302-BCA5-33BC9682FF69}" type="presParOf" srcId="{EFCB0756-414F-4DBB-96F9-2D7FFFA5BA5C}" destId="{CF5CAA95-9EBD-48CD-B34A-DD495187E296}" srcOrd="1" destOrd="0" presId="urn:microsoft.com/office/officeart/2011/layout/CircleProcess"/>
    <dgm:cxn modelId="{1E1342EE-5278-4A90-B935-99B6D033AC80}" type="presParOf" srcId="{CF5CAA95-9EBD-48CD-B34A-DD495187E296}" destId="{B886BE9D-A959-453C-85EB-3FECE740D8BB}" srcOrd="0" destOrd="0" presId="urn:microsoft.com/office/officeart/2011/layout/CircleProcess"/>
    <dgm:cxn modelId="{6CFF3187-22CD-4C73-9591-A5D96E0B413C}" type="presParOf" srcId="{EFCB0756-414F-4DBB-96F9-2D7FFFA5BA5C}" destId="{B05DFFF1-CC13-4D48-926D-E6D519ADBFA7}" srcOrd="2" destOrd="0" presId="urn:microsoft.com/office/officeart/2011/layout/CircleProcess"/>
    <dgm:cxn modelId="{17296B5B-C08D-486E-80BE-8AD9A1759E7C}" type="presParOf" srcId="{EFCB0756-414F-4DBB-96F9-2D7FFFA5BA5C}" destId="{4D7BB8E5-9C3F-4E55-99A6-71FE2AD0687C}" srcOrd="3" destOrd="0" presId="urn:microsoft.com/office/officeart/2011/layout/CircleProcess"/>
    <dgm:cxn modelId="{8B72B56A-8D0D-4DC5-8F30-EF90BA396A2A}" type="presParOf" srcId="{4D7BB8E5-9C3F-4E55-99A6-71FE2AD0687C}" destId="{C69C81F2-E45C-4E91-9EAB-CDCBDA52980F}" srcOrd="0" destOrd="0" presId="urn:microsoft.com/office/officeart/2011/layout/CircleProcess"/>
    <dgm:cxn modelId="{B4D999F8-AD7F-45D5-A46B-4E339A6C1EA1}" type="presParOf" srcId="{EFCB0756-414F-4DBB-96F9-2D7FFFA5BA5C}" destId="{368EF035-73DA-4158-B9BD-3A8B7766F891}" srcOrd="4" destOrd="0" presId="urn:microsoft.com/office/officeart/2011/layout/CircleProcess"/>
    <dgm:cxn modelId="{6D53F6B9-B3FB-43F6-BD11-86DA02166890}" type="presParOf" srcId="{368EF035-73DA-4158-B9BD-3A8B7766F891}" destId="{0D07765F-420A-4DD8-A578-80697113EEFF}" srcOrd="0" destOrd="0" presId="urn:microsoft.com/office/officeart/2011/layout/CircleProcess"/>
    <dgm:cxn modelId="{32E7AEFE-78E5-46E2-9766-4EED0939CA60}" type="presParOf" srcId="{EFCB0756-414F-4DBB-96F9-2D7FFFA5BA5C}" destId="{9720C24A-C517-4369-961A-97FA32B24397}" srcOrd="5" destOrd="0" presId="urn:microsoft.com/office/officeart/2011/layout/CircleProcess"/>
    <dgm:cxn modelId="{89BBAB86-AF4F-46B9-8F10-55F7997DFE4B}" type="presParOf" srcId="{EFCB0756-414F-4DBB-96F9-2D7FFFA5BA5C}" destId="{FDBF8DC8-E0F5-430A-847E-0164678CC3A2}" srcOrd="6" destOrd="0" presId="urn:microsoft.com/office/officeart/2011/layout/CircleProcess"/>
    <dgm:cxn modelId="{C96EC380-CECF-45B2-B102-064F683DB8BD}" type="presParOf" srcId="{FDBF8DC8-E0F5-430A-847E-0164678CC3A2}" destId="{0CB02EB0-A8E2-4FC3-AA90-7A2295AD2F63}" srcOrd="0" destOrd="0" presId="urn:microsoft.com/office/officeart/2011/layout/CircleProcess"/>
    <dgm:cxn modelId="{C39564ED-EFAB-44C6-9400-2204C66DB2D3}" type="presParOf" srcId="{EFCB0756-414F-4DBB-96F9-2D7FFFA5BA5C}" destId="{C9ED76E1-51A4-4B71-A3F1-2A420C4B9D86}" srcOrd="7" destOrd="0" presId="urn:microsoft.com/office/officeart/2011/layout/CircleProcess"/>
    <dgm:cxn modelId="{BC69A9B6-E744-4C33-B9F3-A0DF5F58CBF0}" type="presParOf" srcId="{C9ED76E1-51A4-4B71-A3F1-2A420C4B9D86}" destId="{F3206C70-2D52-4BD5-9DFF-986E58D4DC64}" srcOrd="0" destOrd="0" presId="urn:microsoft.com/office/officeart/2011/layout/CircleProcess"/>
    <dgm:cxn modelId="{A25FA1E4-D3D7-43B4-9900-D679DD895146}" type="presParOf" srcId="{EFCB0756-414F-4DBB-96F9-2D7FFFA5BA5C}" destId="{313D240B-4527-4C6C-A9C4-3D6909C7DD49}"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F84E9-27F3-4999-927F-A3BCAAF035E3}">
      <dsp:nvSpPr>
        <dsp:cNvPr id="0" name=""/>
        <dsp:cNvSpPr/>
      </dsp:nvSpPr>
      <dsp:spPr>
        <a:xfrm>
          <a:off x="8025448" y="1137554"/>
          <a:ext cx="3013353" cy="3013911"/>
        </a:xfrm>
        <a:prstGeom prst="ellipse">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886BE9D-A959-453C-85EB-3FECE740D8BB}">
      <dsp:nvSpPr>
        <dsp:cNvPr id="0" name=""/>
        <dsp:cNvSpPr/>
      </dsp:nvSpPr>
      <dsp:spPr>
        <a:xfrm>
          <a:off x="8125500" y="1238035"/>
          <a:ext cx="2813248" cy="2812948"/>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00188F"/>
              </a:solidFill>
            </a:rPr>
            <a:t>Loved</a:t>
          </a:r>
        </a:p>
      </dsp:txBody>
      <dsp:txXfrm>
        <a:off x="8527673" y="1639961"/>
        <a:ext cx="2008902" cy="2009098"/>
      </dsp:txXfrm>
    </dsp:sp>
    <dsp:sp modelId="{C69C81F2-E45C-4E91-9EAB-CDCBDA52980F}">
      <dsp:nvSpPr>
        <dsp:cNvPr id="0" name=""/>
        <dsp:cNvSpPr/>
      </dsp:nvSpPr>
      <dsp:spPr>
        <a:xfrm rot="2700000">
          <a:off x="4914689" y="1141197"/>
          <a:ext cx="3006096" cy="30060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D07765F-420A-4DD8-A578-80697113EEFF}">
      <dsp:nvSpPr>
        <dsp:cNvPr id="0" name=""/>
        <dsp:cNvSpPr/>
      </dsp:nvSpPr>
      <dsp:spPr>
        <a:xfrm>
          <a:off x="5011113" y="1238035"/>
          <a:ext cx="2813248" cy="2812948"/>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00188F"/>
              </a:solidFill>
            </a:rPr>
            <a:t>Wanted</a:t>
          </a:r>
        </a:p>
      </dsp:txBody>
      <dsp:txXfrm>
        <a:off x="5413286" y="1639961"/>
        <a:ext cx="2008902" cy="2009098"/>
      </dsp:txXfrm>
    </dsp:sp>
    <dsp:sp modelId="{0CB02EB0-A8E2-4FC3-AA90-7A2295AD2F63}">
      <dsp:nvSpPr>
        <dsp:cNvPr id="0" name=""/>
        <dsp:cNvSpPr/>
      </dsp:nvSpPr>
      <dsp:spPr>
        <a:xfrm rot="2700000">
          <a:off x="1800301" y="1141197"/>
          <a:ext cx="3006096" cy="30060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206C70-2D52-4BD5-9DFF-986E58D4DC64}">
      <dsp:nvSpPr>
        <dsp:cNvPr id="0" name=""/>
        <dsp:cNvSpPr/>
      </dsp:nvSpPr>
      <dsp:spPr>
        <a:xfrm>
          <a:off x="1896725" y="1238035"/>
          <a:ext cx="2813248" cy="2812948"/>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00188F"/>
              </a:solidFill>
            </a:rPr>
            <a:t>Needed</a:t>
          </a:r>
        </a:p>
      </dsp:txBody>
      <dsp:txXfrm>
        <a:off x="2298898" y="1639961"/>
        <a:ext cx="2008902" cy="200909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3/16/2018 4:38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3/16/2018 4:38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22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653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5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9DAEB37-A91D-4738-88ED-D30856096F93}" type="datetime8">
              <a:rPr lang="en-US" smtClean="0">
                <a:solidFill>
                  <a:prstClr val="black"/>
                </a:solidFill>
              </a:rPr>
              <a:t>3/16/2018 4:38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9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1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25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3/16/2018 4:38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6553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3/16/2018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025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3/16/2018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4996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3/16/2018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608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3/16/2018 4:38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56496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b="0" dirty="0"/>
          </a:p>
        </p:txBody>
      </p:sp>
      <p:sp>
        <p:nvSpPr>
          <p:cNvPr id="7" name="Slide Number Placeholder 6"/>
          <p:cNvSpPr>
            <a:spLocks noGrp="1"/>
          </p:cNvSpPr>
          <p:nvPr>
            <p:ph type="sldNum" sz="quarter" idx="13"/>
          </p:nvPr>
        </p:nvSpPr>
        <p:spPr/>
        <p:txBody>
          <a:bodyPr/>
          <a:lstStyle/>
          <a:p>
            <a:pPr lvl="0"/>
            <a:fld id="{B4008EB6-D09E-4580-8CD6-DDB14511944F}" type="slidenum">
              <a:rPr lang="en-US" noProof="0" smtClean="0"/>
              <a:pPr lvl="0"/>
              <a:t>9</a:t>
            </a:fld>
            <a:endParaRPr lang="en-US" noProof="0" dirty="0"/>
          </a:p>
        </p:txBody>
      </p:sp>
      <p:sp>
        <p:nvSpPr>
          <p:cNvPr id="10" name="Slide Image Placeholder 9"/>
          <p:cNvSpPr>
            <a:spLocks noGrp="1" noRot="1" noChangeAspect="1"/>
          </p:cNvSpPr>
          <p:nvPr>
            <p:ph type="sldImg"/>
          </p:nvPr>
        </p:nvSpPr>
        <p:spPr>
          <a:xfrm>
            <a:off x="717550" y="430213"/>
            <a:ext cx="5575300" cy="3136900"/>
          </a:xfrm>
        </p:spPr>
      </p:sp>
    </p:spTree>
    <p:extLst>
      <p:ext uri="{BB962C8B-B14F-4D97-AF65-F5344CB8AC3E}">
        <p14:creationId xmlns:p14="http://schemas.microsoft.com/office/powerpoint/2010/main" val="3026809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507"/>
            </a:lvl1pPr>
          </a:lstStyle>
          <a:p>
            <a:r>
              <a:rPr lang="en-US" dirty="0"/>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37967" y="2584088"/>
            <a:ext cx="8414053" cy="809872"/>
          </a:xfrm>
        </p:spPr>
        <p:txBody>
          <a:bodyPr/>
          <a:lstStyle>
            <a:lvl1pPr marL="0" indent="0" algn="ctr">
              <a:buNone/>
              <a:defRPr sz="4488"/>
            </a:lvl1pPr>
          </a:lstStyle>
          <a:p>
            <a:pPr lvl="0"/>
            <a:r>
              <a:rPr lang="en-US" dirty="0"/>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913304" y="5692766"/>
            <a:ext cx="8083709" cy="742187"/>
          </a:xfrm>
        </p:spPr>
        <p:txBody>
          <a:bodyPr/>
          <a:lstStyle>
            <a:lvl1pPr marL="0" indent="0">
              <a:buNone/>
              <a:defRPr/>
            </a:lvl1pPr>
          </a:lstStyle>
          <a:p>
            <a:pPr lvl="0"/>
            <a:r>
              <a:rPr lang="en-US" dirty="0"/>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75487" y="3866418"/>
            <a:ext cx="4994022" cy="742187"/>
          </a:xfrm>
        </p:spPr>
        <p:txBody>
          <a:bodyPr/>
          <a:lstStyle>
            <a:lvl1pPr marL="0" indent="0">
              <a:buNone/>
              <a:defRPr/>
            </a:lvl1pPr>
          </a:lstStyle>
          <a:p>
            <a:pPr lvl="0"/>
            <a:r>
              <a:rPr lang="en-US" dirty="0"/>
              <a:t>Edit Master text</a:t>
            </a:r>
          </a:p>
        </p:txBody>
      </p:sp>
    </p:spTree>
    <p:extLst>
      <p:ext uri="{BB962C8B-B14F-4D97-AF65-F5344CB8AC3E}">
        <p14:creationId xmlns:p14="http://schemas.microsoft.com/office/powerpoint/2010/main" val="588006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Title Text Style</a:t>
            </a:r>
          </a:p>
        </p:txBody>
      </p:sp>
      <p:sp>
        <p:nvSpPr>
          <p:cNvPr id="4" name="Content Placeholder 3"/>
          <p:cNvSpPr>
            <a:spLocks noGrp="1"/>
          </p:cNvSpPr>
          <p:nvPr>
            <p:ph sz="quarter" idx="10" hasCustomPrompt="1"/>
          </p:nvPr>
        </p:nvSpPr>
        <p:spPr>
          <a:xfrm>
            <a:off x="274638" y="1212850"/>
            <a:ext cx="11888787" cy="769441"/>
          </a:xfrm>
        </p:spPr>
        <p:txBody>
          <a:bodyPr/>
          <a:lstStyle>
            <a:lvl1pPr>
              <a:defRPr/>
            </a:lvl1pPr>
            <a:lvl2pPr>
              <a:defRPr/>
            </a:lvl2pPr>
            <a:lvl3pPr>
              <a:defRPr/>
            </a:lvl3pPr>
            <a:lvl4pPr>
              <a:defRPr sz="1000" b="0"/>
            </a:lvl4pPr>
            <a:lvl5pPr>
              <a:defRPr sz="1000" b="0"/>
            </a:lvl5pPr>
          </a:lstStyle>
          <a:p>
            <a:pPr lvl="0"/>
            <a:r>
              <a:rPr lang="en-US" dirty="0"/>
              <a:t>Subheading text style</a:t>
            </a:r>
          </a:p>
          <a:p>
            <a:pPr lvl="1"/>
            <a:r>
              <a:rPr lang="en-US" dirty="0"/>
              <a:t>Paragraph title text style</a:t>
            </a:r>
          </a:p>
          <a:p>
            <a:pPr lvl="2"/>
            <a:r>
              <a:rPr lang="en-US" dirty="0"/>
              <a:t>Body text style</a:t>
            </a:r>
          </a:p>
        </p:txBody>
      </p:sp>
    </p:spTree>
    <p:extLst>
      <p:ext uri="{BB962C8B-B14F-4D97-AF65-F5344CB8AC3E}">
        <p14:creationId xmlns:p14="http://schemas.microsoft.com/office/powerpoint/2010/main" val="32117862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2935" y="1363883"/>
            <a:ext cx="3339712" cy="851051"/>
          </a:xfrm>
        </p:spPr>
        <p:txBody>
          <a:bodyPr/>
          <a:lstStyle>
            <a:lvl1pPr>
              <a:defRPr sz="5507"/>
            </a:lvl1pPr>
          </a:lstStyle>
          <a:p>
            <a:r>
              <a:rPr lang="en-US"/>
              <a:t>Click</a:t>
            </a:r>
          </a:p>
        </p:txBody>
      </p:sp>
      <p:sp>
        <p:nvSpPr>
          <p:cNvPr id="4" name="Content Placeholder 3">
            <a:extLst>
              <a:ext uri="{FF2B5EF4-FFF2-40B4-BE49-F238E27FC236}">
                <a16:creationId xmlns:a16="http://schemas.microsoft.com/office/drawing/2014/main" id="{77B440C8-F1BD-4B61-9D02-A807C01652C0}"/>
              </a:ext>
            </a:extLst>
          </p:cNvPr>
          <p:cNvSpPr>
            <a:spLocks noGrp="1"/>
          </p:cNvSpPr>
          <p:nvPr>
            <p:ph sz="quarter" idx="10"/>
          </p:nvPr>
        </p:nvSpPr>
        <p:spPr>
          <a:xfrm>
            <a:off x="7228701" y="1363285"/>
            <a:ext cx="3497759" cy="951128"/>
          </a:xfrm>
        </p:spPr>
        <p:txBody>
          <a:bodyPr/>
          <a:lstStyle>
            <a:lvl1pPr marL="0" indent="0">
              <a:buNone/>
              <a:defRPr sz="5507"/>
            </a:lvl1pPr>
          </a:lstStyle>
          <a:p>
            <a:pPr lvl="0"/>
            <a:r>
              <a:rPr lang="en-US"/>
              <a:t>Edit</a:t>
            </a:r>
          </a:p>
        </p:txBody>
      </p:sp>
      <p:sp>
        <p:nvSpPr>
          <p:cNvPr id="6" name="Content Placeholder 5">
            <a:extLst>
              <a:ext uri="{FF2B5EF4-FFF2-40B4-BE49-F238E27FC236}">
                <a16:creationId xmlns:a16="http://schemas.microsoft.com/office/drawing/2014/main" id="{A310F22E-A4A6-4430-8838-C3A5730E7597}"/>
              </a:ext>
            </a:extLst>
          </p:cNvPr>
          <p:cNvSpPr>
            <a:spLocks noGrp="1"/>
          </p:cNvSpPr>
          <p:nvPr>
            <p:ph sz="quarter" idx="11"/>
          </p:nvPr>
        </p:nvSpPr>
        <p:spPr>
          <a:xfrm>
            <a:off x="1340808" y="3225253"/>
            <a:ext cx="1826607" cy="742187"/>
          </a:xfrm>
        </p:spPr>
        <p:txBody>
          <a:bodyPr/>
          <a:lstStyle>
            <a:lvl1pPr marL="0" indent="0">
              <a:buNone/>
              <a:defRPr/>
            </a:lvl1pPr>
          </a:lstStyle>
          <a:p>
            <a:pPr lvl="0"/>
            <a:r>
              <a:rPr lang="en-US"/>
              <a:t>Edit</a:t>
            </a:r>
          </a:p>
        </p:txBody>
      </p:sp>
      <p:sp>
        <p:nvSpPr>
          <p:cNvPr id="8" name="Content Placeholder 7">
            <a:extLst>
              <a:ext uri="{FF2B5EF4-FFF2-40B4-BE49-F238E27FC236}">
                <a16:creationId xmlns:a16="http://schemas.microsoft.com/office/drawing/2014/main" id="{3F172490-4BF3-41A3-9B22-506C72295C8A}"/>
              </a:ext>
            </a:extLst>
          </p:cNvPr>
          <p:cNvSpPr>
            <a:spLocks noGrp="1"/>
          </p:cNvSpPr>
          <p:nvPr>
            <p:ph sz="quarter" idx="12"/>
          </p:nvPr>
        </p:nvSpPr>
        <p:spPr>
          <a:xfrm>
            <a:off x="505232" y="4779592"/>
            <a:ext cx="3420031" cy="809872"/>
          </a:xfrm>
        </p:spPr>
        <p:txBody>
          <a:bodyPr/>
          <a:lstStyle>
            <a:lvl1pPr marL="0" indent="0">
              <a:buNone/>
              <a:defRPr sz="4488"/>
            </a:lvl1pPr>
          </a:lstStyle>
          <a:p>
            <a:pPr lvl="0"/>
            <a:r>
              <a:rPr lang="en-US"/>
              <a:t>Edit</a:t>
            </a:r>
          </a:p>
        </p:txBody>
      </p:sp>
      <p:sp>
        <p:nvSpPr>
          <p:cNvPr id="10" name="Content Placeholder 9">
            <a:extLst>
              <a:ext uri="{FF2B5EF4-FFF2-40B4-BE49-F238E27FC236}">
                <a16:creationId xmlns:a16="http://schemas.microsoft.com/office/drawing/2014/main" id="{BE583AA6-4374-4505-A98B-0E813126C6CB}"/>
              </a:ext>
            </a:extLst>
          </p:cNvPr>
          <p:cNvSpPr>
            <a:spLocks noGrp="1"/>
          </p:cNvSpPr>
          <p:nvPr>
            <p:ph sz="quarter" idx="13"/>
          </p:nvPr>
        </p:nvSpPr>
        <p:spPr>
          <a:xfrm>
            <a:off x="7869957" y="2992102"/>
            <a:ext cx="1962631" cy="742187"/>
          </a:xfrm>
        </p:spPr>
        <p:txBody>
          <a:bodyPr/>
          <a:lstStyle>
            <a:lvl1pPr marL="0" indent="0">
              <a:buNone/>
              <a:defRPr/>
            </a:lvl1pPr>
          </a:lstStyle>
          <a:p>
            <a:pPr lvl="0"/>
            <a:r>
              <a:rPr lang="en-US"/>
              <a:t>Edit</a:t>
            </a:r>
          </a:p>
        </p:txBody>
      </p:sp>
      <p:sp>
        <p:nvSpPr>
          <p:cNvPr id="12" name="Content Placeholder 11">
            <a:extLst>
              <a:ext uri="{FF2B5EF4-FFF2-40B4-BE49-F238E27FC236}">
                <a16:creationId xmlns:a16="http://schemas.microsoft.com/office/drawing/2014/main" id="{7C0CC58F-A9F1-4FCC-8C2B-C094F88B3C81}"/>
              </a:ext>
            </a:extLst>
          </p:cNvPr>
          <p:cNvSpPr>
            <a:spLocks noGrp="1"/>
          </p:cNvSpPr>
          <p:nvPr>
            <p:ph sz="quarter" idx="14"/>
          </p:nvPr>
        </p:nvSpPr>
        <p:spPr>
          <a:xfrm>
            <a:off x="7228701" y="4274432"/>
            <a:ext cx="3633783" cy="806246"/>
          </a:xfrm>
        </p:spPr>
        <p:txBody>
          <a:bodyPr/>
          <a:lstStyle>
            <a:lvl1pPr marL="0" indent="0">
              <a:buNone/>
              <a:defRPr sz="4488"/>
            </a:lvl1pPr>
          </a:lstStyle>
          <a:p>
            <a:pPr lvl="0"/>
            <a:r>
              <a:rPr lang="en-US"/>
              <a:t>Edit Master</a:t>
            </a:r>
          </a:p>
        </p:txBody>
      </p:sp>
      <p:sp>
        <p:nvSpPr>
          <p:cNvPr id="5" name="Content Placeholder 4">
            <a:extLst>
              <a:ext uri="{FF2B5EF4-FFF2-40B4-BE49-F238E27FC236}">
                <a16:creationId xmlns:a16="http://schemas.microsoft.com/office/drawing/2014/main" id="{3E82BACD-02F0-4087-A8CA-108C5192C8BB}"/>
              </a:ext>
            </a:extLst>
          </p:cNvPr>
          <p:cNvSpPr>
            <a:spLocks noGrp="1"/>
          </p:cNvSpPr>
          <p:nvPr>
            <p:ph sz="quarter" idx="15"/>
          </p:nvPr>
        </p:nvSpPr>
        <p:spPr>
          <a:xfrm>
            <a:off x="4088816" y="2720093"/>
            <a:ext cx="1990159" cy="742187"/>
          </a:xfrm>
        </p:spPr>
        <p:txBody>
          <a:bodyPr/>
          <a:lstStyle>
            <a:lvl1pPr marL="0" indent="0">
              <a:buNone/>
              <a:defRPr/>
            </a:lvl1pPr>
          </a:lstStyle>
          <a:p>
            <a:pPr lvl="0"/>
            <a:r>
              <a:rPr lang="en-US"/>
              <a:t>Edit</a:t>
            </a:r>
          </a:p>
        </p:txBody>
      </p:sp>
    </p:spTree>
    <p:extLst>
      <p:ext uri="{BB962C8B-B14F-4D97-AF65-F5344CB8AC3E}">
        <p14:creationId xmlns:p14="http://schemas.microsoft.com/office/powerpoint/2010/main" val="32256423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286" r:id="rId22"/>
    <p:sldLayoutId id="2147484288" r:id="rId23"/>
    <p:sldLayoutId id="214748428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4876800" cy="6096000"/>
          </a:xfrm>
        </p:spPr>
        <p:txBody>
          <a:bodyPr>
            <a:noAutofit/>
          </a:bodyPr>
          <a:lstStyle/>
          <a:p>
            <a:r>
              <a:rPr lang="en-US" sz="4488" b="1" dirty="0">
                <a:solidFill>
                  <a:schemeClr val="bg1"/>
                </a:solidFill>
              </a:rPr>
              <a:t>Windows Narrator: What’s new in Windows 10</a:t>
            </a:r>
            <a:br>
              <a:rPr lang="en-US" sz="4488" b="1" dirty="0">
                <a:solidFill>
                  <a:schemeClr val="bg1"/>
                </a:solidFill>
              </a:rPr>
            </a:br>
            <a:br>
              <a:rPr lang="en-US" sz="4488" b="1" dirty="0">
                <a:solidFill>
                  <a:schemeClr val="bg1"/>
                </a:solidFill>
              </a:rPr>
            </a:br>
            <a:r>
              <a:rPr lang="en-US" sz="2800" dirty="0">
                <a:solidFill>
                  <a:schemeClr val="bg1"/>
                </a:solidFill>
              </a:rPr>
              <a:t>Carolina Hernandez</a:t>
            </a:r>
            <a:br>
              <a:rPr lang="en-US" sz="2800" dirty="0">
                <a:solidFill>
                  <a:schemeClr val="bg1"/>
                </a:solidFill>
              </a:rPr>
            </a:br>
            <a:r>
              <a:rPr lang="en-US" sz="2000" dirty="0">
                <a:solidFill>
                  <a:schemeClr val="bg1"/>
                </a:solidFill>
              </a:rPr>
              <a:t>Windows Accessibility PM</a:t>
            </a:r>
            <a:br>
              <a:rPr lang="en-US" sz="2800" dirty="0">
                <a:solidFill>
                  <a:schemeClr val="bg1"/>
                </a:solidFill>
              </a:rPr>
            </a:br>
            <a:br>
              <a:rPr lang="en-US" sz="2800" dirty="0">
                <a:solidFill>
                  <a:schemeClr val="bg1"/>
                </a:solidFill>
              </a:rPr>
            </a:br>
            <a:r>
              <a:rPr lang="en-US" sz="2800" dirty="0">
                <a:solidFill>
                  <a:schemeClr val="bg1"/>
                </a:solidFill>
              </a:rPr>
              <a:t>Brett Humphrey</a:t>
            </a:r>
            <a:br>
              <a:rPr lang="en-US" sz="2800" dirty="0">
                <a:solidFill>
                  <a:schemeClr val="bg1"/>
                </a:solidFill>
              </a:rPr>
            </a:br>
            <a:r>
              <a:rPr lang="en-US" sz="2000" dirty="0">
                <a:solidFill>
                  <a:schemeClr val="bg1"/>
                </a:solidFill>
              </a:rPr>
              <a:t>Windows Accessibility PM</a:t>
            </a:r>
            <a:br>
              <a:rPr lang="en-US" sz="2800" dirty="0">
                <a:solidFill>
                  <a:schemeClr val="bg1"/>
                </a:solidFill>
              </a:rPr>
            </a:br>
            <a:br>
              <a:rPr lang="en-US" sz="3200" dirty="0">
                <a:solidFill>
                  <a:schemeClr val="bg1"/>
                </a:solidFill>
              </a:rPr>
            </a:b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rectangle">
            <a:extLst>
              <a:ext uri="{FF2B5EF4-FFF2-40B4-BE49-F238E27FC236}">
                <a16:creationId xmlns:a16="http://schemas.microsoft.com/office/drawing/2014/main" id="{061247D8-9A41-4779-99C4-60F3E1F02F6A}"/>
              </a:ext>
            </a:extLst>
          </p:cNvPr>
          <p:cNvSpPr/>
          <p:nvPr/>
        </p:nvSpPr>
        <p:spPr bwMode="auto">
          <a:xfrm>
            <a:off x="8569200" y="2735262"/>
            <a:ext cx="3383280" cy="37338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 name="Rectangle 14" descr="Blue rectange">
            <a:extLst>
              <a:ext uri="{FF2B5EF4-FFF2-40B4-BE49-F238E27FC236}">
                <a16:creationId xmlns:a16="http://schemas.microsoft.com/office/drawing/2014/main" id="{D97C6496-E3D8-45F1-B733-ED67A9F301B6}"/>
              </a:ext>
            </a:extLst>
          </p:cNvPr>
          <p:cNvSpPr/>
          <p:nvPr/>
        </p:nvSpPr>
        <p:spPr bwMode="auto">
          <a:xfrm>
            <a:off x="4527518" y="2745590"/>
            <a:ext cx="3383280" cy="37338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 name="Rectangle 13" descr="Blue rectange ">
            <a:extLst>
              <a:ext uri="{FF2B5EF4-FFF2-40B4-BE49-F238E27FC236}">
                <a16:creationId xmlns:a16="http://schemas.microsoft.com/office/drawing/2014/main" id="{78863C1E-E221-498D-B0F0-4DDAA5D79D7D}"/>
              </a:ext>
            </a:extLst>
          </p:cNvPr>
          <p:cNvSpPr/>
          <p:nvPr/>
        </p:nvSpPr>
        <p:spPr bwMode="auto">
          <a:xfrm>
            <a:off x="457200" y="2732202"/>
            <a:ext cx="3383280" cy="37338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5" name="TextBox 54">
            <a:extLst>
              <a:ext uri="{FF2B5EF4-FFF2-40B4-BE49-F238E27FC236}">
                <a16:creationId xmlns:a16="http://schemas.microsoft.com/office/drawing/2014/main" id="{4C3AE386-DC01-4FD6-8401-4E17323FDF78}"/>
              </a:ext>
            </a:extLst>
          </p:cNvPr>
          <p:cNvSpPr txBox="1"/>
          <p:nvPr/>
        </p:nvSpPr>
        <p:spPr>
          <a:xfrm>
            <a:off x="8571268" y="4503656"/>
            <a:ext cx="3590569" cy="1581780"/>
          </a:xfrm>
          <a:prstGeom prst="rect">
            <a:avLst/>
          </a:prstGeom>
          <a:noFill/>
        </p:spPr>
        <p:txBody>
          <a:bodyPr wrap="square" lIns="182880" tIns="146304" rIns="182880" bIns="146304" rtlCol="0">
            <a:spAutoFit/>
          </a:bodyPr>
          <a:lstStyle/>
          <a:p>
            <a:pPr>
              <a:lnSpc>
                <a:spcPts val="2400"/>
              </a:lnSpc>
              <a:spcAft>
                <a:spcPts val="600"/>
              </a:spcAft>
            </a:pPr>
            <a:r>
              <a:rPr lang="en-US" sz="1900" dirty="0">
                <a:gradFill>
                  <a:gsLst>
                    <a:gs pos="2917">
                      <a:schemeClr val="tx1"/>
                    </a:gs>
                    <a:gs pos="30000">
                      <a:schemeClr val="tx1"/>
                    </a:gs>
                  </a:gsLst>
                  <a:lin ang="5400000" scaled="0"/>
                </a:gradFill>
              </a:rPr>
              <a:t>Press CAPS LOCK Key + E to launch the Feedback Hub and share how we can improve</a:t>
            </a:r>
          </a:p>
          <a:p>
            <a:pPr>
              <a:lnSpc>
                <a:spcPts val="2400"/>
              </a:lnSpc>
              <a:spcAft>
                <a:spcPts val="600"/>
              </a:spcAft>
            </a:pPr>
            <a:r>
              <a:rPr lang="en-US" sz="1900" dirty="0">
                <a:gradFill>
                  <a:gsLst>
                    <a:gs pos="2917">
                      <a:schemeClr val="tx1"/>
                    </a:gs>
                    <a:gs pos="30000">
                      <a:schemeClr val="tx1"/>
                    </a:gs>
                  </a:gsLst>
                  <a:lin ang="5400000" scaled="0"/>
                </a:gradFill>
              </a:rPr>
              <a:t>Aka.ms/</a:t>
            </a:r>
            <a:r>
              <a:rPr lang="en-US" sz="1900" dirty="0" err="1">
                <a:gradFill>
                  <a:gsLst>
                    <a:gs pos="2917">
                      <a:schemeClr val="tx1"/>
                    </a:gs>
                    <a:gs pos="30000">
                      <a:schemeClr val="tx1"/>
                    </a:gs>
                  </a:gsLst>
                  <a:lin ang="5400000" scaled="0"/>
                </a:gradFill>
              </a:rPr>
              <a:t>AccessibilityFeedback</a:t>
            </a:r>
            <a:endParaRPr lang="en-US" sz="2000" dirty="0">
              <a:gradFill>
                <a:gsLst>
                  <a:gs pos="2917">
                    <a:schemeClr val="tx1"/>
                  </a:gs>
                  <a:gs pos="30000">
                    <a:schemeClr val="tx1"/>
                  </a:gs>
                </a:gsLst>
                <a:lin ang="5400000" scaled="0"/>
              </a:gradFill>
            </a:endParaRPr>
          </a:p>
        </p:txBody>
      </p:sp>
      <p:sp>
        <p:nvSpPr>
          <p:cNvPr id="52" name="TextBox 51">
            <a:extLst>
              <a:ext uri="{FF2B5EF4-FFF2-40B4-BE49-F238E27FC236}">
                <a16:creationId xmlns:a16="http://schemas.microsoft.com/office/drawing/2014/main" id="{E5938B22-D06D-498E-AA34-95C86BBA0180}"/>
              </a:ext>
            </a:extLst>
          </p:cNvPr>
          <p:cNvSpPr txBox="1"/>
          <p:nvPr/>
        </p:nvSpPr>
        <p:spPr>
          <a:xfrm>
            <a:off x="8563332" y="3360656"/>
            <a:ext cx="3410076" cy="1203406"/>
          </a:xfrm>
          <a:prstGeom prst="rect">
            <a:avLst/>
          </a:prstGeom>
          <a:noFill/>
        </p:spPr>
        <p:txBody>
          <a:bodyPr wrap="square" lIns="182880" tIns="146304" rIns="182880" bIns="146304" rtlCol="0">
            <a:spAutoFit/>
          </a:bodyPr>
          <a:lstStyle/>
          <a:p>
            <a:pPr>
              <a:lnSpc>
                <a:spcPct val="90000"/>
              </a:lnSpc>
              <a:spcAft>
                <a:spcPts val="600"/>
              </a:spcAft>
            </a:pPr>
            <a:r>
              <a:rPr lang="en-US" sz="3000" dirty="0">
                <a:gradFill>
                  <a:gsLst>
                    <a:gs pos="2917">
                      <a:schemeClr val="tx1"/>
                    </a:gs>
                    <a:gs pos="30000">
                      <a:schemeClr val="tx1"/>
                    </a:gs>
                  </a:gsLst>
                  <a:lin ang="5400000" scaled="0"/>
                </a:gradFill>
              </a:rPr>
              <a:t>Give us feedback</a:t>
            </a:r>
          </a:p>
          <a:p>
            <a:pPr>
              <a:lnSpc>
                <a:spcPct val="90000"/>
              </a:lnSpc>
              <a:spcAft>
                <a:spcPts val="600"/>
              </a:spcAft>
            </a:pPr>
            <a:endParaRPr lang="en-US" sz="3000" dirty="0">
              <a:gradFill>
                <a:gsLst>
                  <a:gs pos="2917">
                    <a:schemeClr val="tx1"/>
                  </a:gs>
                  <a:gs pos="30000">
                    <a:schemeClr val="tx1"/>
                  </a:gs>
                </a:gsLst>
                <a:lin ang="5400000" scaled="0"/>
              </a:gradFill>
            </a:endParaRP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9799637" y="2278062"/>
            <a:ext cx="914400" cy="914400"/>
            <a:chOff x="170093" y="3824592"/>
            <a:chExt cx="2076450" cy="2076450"/>
          </a:xfrm>
        </p:grpSpPr>
        <p:sp>
          <p:nvSpPr>
            <p:cNvPr id="6" name="Oval 5" descr="Image of a microphone in blue surrounded by a circle with a white background"/>
            <p:cNvSpPr/>
            <p:nvPr/>
          </p:nvSpPr>
          <p:spPr bwMode="auto">
            <a:xfrm>
              <a:off x="170093"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831287" y="4170667"/>
              <a:ext cx="809625" cy="1317626"/>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4" name="TextBox 53">
            <a:extLst>
              <a:ext uri="{FF2B5EF4-FFF2-40B4-BE49-F238E27FC236}">
                <a16:creationId xmlns:a16="http://schemas.microsoft.com/office/drawing/2014/main" id="{A404995F-B942-481F-AEB6-982DD9548AC7}"/>
              </a:ext>
            </a:extLst>
          </p:cNvPr>
          <p:cNvSpPr txBox="1"/>
          <p:nvPr/>
        </p:nvSpPr>
        <p:spPr>
          <a:xfrm>
            <a:off x="4549774" y="4487862"/>
            <a:ext cx="3410076" cy="1931811"/>
          </a:xfrm>
          <a:prstGeom prst="rect">
            <a:avLst/>
          </a:prstGeom>
          <a:noFill/>
        </p:spPr>
        <p:txBody>
          <a:bodyPr wrap="square" lIns="182880" tIns="146304" rIns="182880" bIns="146304" rtlCol="0">
            <a:spAutoFit/>
          </a:bodyPr>
          <a:lstStyle/>
          <a:p>
            <a:pPr>
              <a:lnSpc>
                <a:spcPts val="2400"/>
              </a:lnSpc>
              <a:spcAft>
                <a:spcPts val="600"/>
              </a:spcAft>
            </a:pPr>
            <a:r>
              <a:rPr lang="en-US" sz="1900" dirty="0">
                <a:gradFill>
                  <a:gsLst>
                    <a:gs pos="2917">
                      <a:schemeClr val="tx1"/>
                    </a:gs>
                    <a:gs pos="30000">
                      <a:schemeClr val="tx1"/>
                    </a:gs>
                  </a:gsLst>
                  <a:lin ang="5400000" scaled="0"/>
                </a:gradFill>
              </a:rPr>
              <a:t>Try Narrator for browsing the web in Edge, reading your mail or use your favorite modern apps</a:t>
            </a:r>
          </a:p>
          <a:p>
            <a:pPr>
              <a:lnSpc>
                <a:spcPct val="90000"/>
              </a:lnSpc>
              <a:spcAft>
                <a:spcPts val="600"/>
              </a:spcAft>
            </a:pPr>
            <a:endParaRPr lang="en-US" sz="20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028435EB-7300-42DE-B465-6F4F91FB40D2}"/>
              </a:ext>
            </a:extLst>
          </p:cNvPr>
          <p:cNvSpPr txBox="1"/>
          <p:nvPr/>
        </p:nvSpPr>
        <p:spPr>
          <a:xfrm>
            <a:off x="4541837" y="3344862"/>
            <a:ext cx="3410076" cy="1203406"/>
          </a:xfrm>
          <a:prstGeom prst="rect">
            <a:avLst/>
          </a:prstGeom>
          <a:noFill/>
        </p:spPr>
        <p:txBody>
          <a:bodyPr wrap="square" lIns="182880" tIns="146304" rIns="182880" bIns="146304" rtlCol="0">
            <a:spAutoFit/>
          </a:bodyPr>
          <a:lstStyle/>
          <a:p>
            <a:pPr>
              <a:lnSpc>
                <a:spcPct val="90000"/>
              </a:lnSpc>
              <a:spcAft>
                <a:spcPts val="600"/>
              </a:spcAft>
            </a:pPr>
            <a:r>
              <a:rPr lang="en-US" sz="3000" dirty="0">
                <a:gradFill>
                  <a:gsLst>
                    <a:gs pos="2917">
                      <a:schemeClr val="tx1"/>
                    </a:gs>
                    <a:gs pos="30000">
                      <a:schemeClr val="tx1"/>
                    </a:gs>
                  </a:gsLst>
                  <a:lin ang="5400000" scaled="0"/>
                </a:gradFill>
              </a:rPr>
              <a:t>Try Narrator</a:t>
            </a:r>
          </a:p>
          <a:p>
            <a:pPr>
              <a:lnSpc>
                <a:spcPct val="90000"/>
              </a:lnSpc>
              <a:spcAft>
                <a:spcPts val="600"/>
              </a:spcAft>
            </a:pPr>
            <a:endParaRPr lang="en-US" sz="3000" dirty="0">
              <a:gradFill>
                <a:gsLst>
                  <a:gs pos="2917">
                    <a:schemeClr val="tx1"/>
                  </a:gs>
                  <a:gs pos="30000">
                    <a:schemeClr val="tx1"/>
                  </a:gs>
                </a:gsLst>
                <a:lin ang="5400000" scaled="0"/>
              </a:gradFill>
            </a:endParaRPr>
          </a:p>
        </p:txBody>
      </p:sp>
      <p:grpSp>
        <p:nvGrpSpPr>
          <p:cNvPr id="46" name="Group 45" descr="Image of a computer screen with a chat bubble in blue surrounded by a circle with a white background">
            <a:extLst>
              <a:ext uri="{FF2B5EF4-FFF2-40B4-BE49-F238E27FC236}">
                <a16:creationId xmlns:a16="http://schemas.microsoft.com/office/drawing/2014/main" id="{9F848B34-EEB5-43F3-B5B4-C263A79B4C46}"/>
              </a:ext>
            </a:extLst>
          </p:cNvPr>
          <p:cNvGrpSpPr/>
          <p:nvPr/>
        </p:nvGrpSpPr>
        <p:grpSpPr>
          <a:xfrm>
            <a:off x="5768222" y="2278062"/>
            <a:ext cx="907215" cy="914400"/>
            <a:chOff x="5772586" y="1690192"/>
            <a:chExt cx="914400" cy="914400"/>
          </a:xfrm>
        </p:grpSpPr>
        <p:sp>
          <p:nvSpPr>
            <p:cNvPr id="22" name="Oval 21" descr="Image of a microphone in blue surrounded by a circle with a white background">
              <a:extLst>
                <a:ext uri="{FF2B5EF4-FFF2-40B4-BE49-F238E27FC236}">
                  <a16:creationId xmlns:a16="http://schemas.microsoft.com/office/drawing/2014/main" id="{39882625-E7FA-4E6F-86F2-451F09D9366B}"/>
                </a:ext>
              </a:extLst>
            </p:cNvPr>
            <p:cNvSpPr/>
            <p:nvPr/>
          </p:nvSpPr>
          <p:spPr bwMode="auto">
            <a:xfrm>
              <a:off x="5772586" y="1690192"/>
              <a:ext cx="914400" cy="91440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 name="Group 37">
              <a:extLst>
                <a:ext uri="{FF2B5EF4-FFF2-40B4-BE49-F238E27FC236}">
                  <a16:creationId xmlns:a16="http://schemas.microsoft.com/office/drawing/2014/main" id="{265485AA-9D62-4722-B2AD-F36C87EFE340}"/>
                </a:ext>
              </a:extLst>
            </p:cNvPr>
            <p:cNvGrpSpPr/>
            <p:nvPr/>
          </p:nvGrpSpPr>
          <p:grpSpPr>
            <a:xfrm>
              <a:off x="5881147" y="1827352"/>
              <a:ext cx="672686" cy="640080"/>
              <a:chOff x="5891905" y="1830532"/>
              <a:chExt cx="672686" cy="640080"/>
            </a:xfrm>
          </p:grpSpPr>
          <p:pic>
            <p:nvPicPr>
              <p:cNvPr id="35" name="Graphic 34" descr="Monitor">
                <a:extLst>
                  <a:ext uri="{FF2B5EF4-FFF2-40B4-BE49-F238E27FC236}">
                    <a16:creationId xmlns:a16="http://schemas.microsoft.com/office/drawing/2014/main" id="{E731DA56-4D6E-4551-A1A1-582CC16357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5951" y="1921972"/>
                <a:ext cx="548640" cy="548640"/>
              </a:xfrm>
              <a:prstGeom prst="rect">
                <a:avLst/>
              </a:prstGeom>
            </p:spPr>
          </p:pic>
          <p:pic>
            <p:nvPicPr>
              <p:cNvPr id="37" name="Graphic 36" descr="Speech">
                <a:extLst>
                  <a:ext uri="{FF2B5EF4-FFF2-40B4-BE49-F238E27FC236}">
                    <a16:creationId xmlns:a16="http://schemas.microsoft.com/office/drawing/2014/main" id="{61B68A94-748E-4059-8DBA-07B5DCC8FF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1905" y="1830532"/>
                <a:ext cx="365760" cy="365760"/>
              </a:xfrm>
              <a:prstGeom prst="rect">
                <a:avLst/>
              </a:prstGeom>
            </p:spPr>
          </p:pic>
        </p:grpSp>
      </p:grpSp>
      <p:sp>
        <p:nvSpPr>
          <p:cNvPr id="53" name="TextBox 52">
            <a:extLst>
              <a:ext uri="{FF2B5EF4-FFF2-40B4-BE49-F238E27FC236}">
                <a16:creationId xmlns:a16="http://schemas.microsoft.com/office/drawing/2014/main" id="{776CB816-C186-450A-B41B-C336DCA36526}"/>
              </a:ext>
            </a:extLst>
          </p:cNvPr>
          <p:cNvSpPr txBox="1"/>
          <p:nvPr/>
        </p:nvSpPr>
        <p:spPr>
          <a:xfrm>
            <a:off x="465137" y="4542500"/>
            <a:ext cx="3410076" cy="1504836"/>
          </a:xfrm>
          <a:prstGeom prst="rect">
            <a:avLst/>
          </a:prstGeom>
          <a:noFill/>
        </p:spPr>
        <p:txBody>
          <a:bodyPr wrap="square" lIns="182880" tIns="146304" rIns="182880" bIns="146304" rtlCol="0">
            <a:spAutoFit/>
          </a:bodyPr>
          <a:lstStyle/>
          <a:p>
            <a:pPr>
              <a:lnSpc>
                <a:spcPts val="2400"/>
              </a:lnSpc>
              <a:spcAft>
                <a:spcPts val="600"/>
              </a:spcAft>
            </a:pPr>
            <a:r>
              <a:rPr lang="en-US" sz="1900" dirty="0">
                <a:gradFill>
                  <a:gsLst>
                    <a:gs pos="2917">
                      <a:schemeClr val="tx1"/>
                    </a:gs>
                    <a:gs pos="30000">
                      <a:schemeClr val="tx1"/>
                    </a:gs>
                  </a:gsLst>
                  <a:lin ang="5400000" scaled="0"/>
                </a:gradFill>
              </a:rPr>
              <a:t>Go to https://insider.windows.com</a:t>
            </a:r>
            <a:br>
              <a:rPr lang="en-US" sz="1900" dirty="0">
                <a:gradFill>
                  <a:gsLst>
                    <a:gs pos="2917">
                      <a:schemeClr val="tx1"/>
                    </a:gs>
                    <a:gs pos="30000">
                      <a:schemeClr val="tx1"/>
                    </a:gs>
                  </a:gsLst>
                  <a:lin ang="5400000" scaled="0"/>
                </a:gradFill>
              </a:rPr>
            </a:br>
            <a:r>
              <a:rPr lang="en-US" sz="1900" dirty="0">
                <a:gradFill>
                  <a:gsLst>
                    <a:gs pos="2917">
                      <a:schemeClr val="tx1"/>
                    </a:gs>
                    <a:gs pos="30000">
                      <a:schemeClr val="tx1"/>
                    </a:gs>
                  </a:gsLst>
                  <a:lin ang="5400000" scaled="0"/>
                </a:gradFill>
              </a:rPr>
              <a:t>to learn how to get preview versions of Windows 10</a:t>
            </a:r>
          </a:p>
        </p:txBody>
      </p:sp>
      <p:sp>
        <p:nvSpPr>
          <p:cNvPr id="50" name="TextBox 49">
            <a:extLst>
              <a:ext uri="{FF2B5EF4-FFF2-40B4-BE49-F238E27FC236}">
                <a16:creationId xmlns:a16="http://schemas.microsoft.com/office/drawing/2014/main" id="{8FC679C7-1AB5-4DAB-814B-FD4C60F8ECE5}"/>
              </a:ext>
            </a:extLst>
          </p:cNvPr>
          <p:cNvSpPr txBox="1"/>
          <p:nvPr/>
        </p:nvSpPr>
        <p:spPr>
          <a:xfrm>
            <a:off x="457200" y="3399500"/>
            <a:ext cx="3410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Become a Windows 10 Insider</a:t>
            </a:r>
          </a:p>
        </p:txBody>
      </p:sp>
      <p:grpSp>
        <p:nvGrpSpPr>
          <p:cNvPr id="45" name="Group 44" descr="Image of the Microsoft logo surrounded by a circle with a white background">
            <a:extLst>
              <a:ext uri="{FF2B5EF4-FFF2-40B4-BE49-F238E27FC236}">
                <a16:creationId xmlns:a16="http://schemas.microsoft.com/office/drawing/2014/main" id="{16010E26-C071-4966-A3DA-3065C1C86FEF}"/>
              </a:ext>
            </a:extLst>
          </p:cNvPr>
          <p:cNvGrpSpPr/>
          <p:nvPr/>
        </p:nvGrpSpPr>
        <p:grpSpPr>
          <a:xfrm>
            <a:off x="1684337" y="2278062"/>
            <a:ext cx="914400" cy="914400"/>
            <a:chOff x="1547843" y="1724809"/>
            <a:chExt cx="914400" cy="914400"/>
          </a:xfrm>
        </p:grpSpPr>
        <p:sp>
          <p:nvSpPr>
            <p:cNvPr id="40" name="Oval 39" descr="Image of a microphone in blue surrounded by a circle with a white background">
              <a:extLst>
                <a:ext uri="{FF2B5EF4-FFF2-40B4-BE49-F238E27FC236}">
                  <a16:creationId xmlns:a16="http://schemas.microsoft.com/office/drawing/2014/main" id="{E32CAAE0-D041-45B0-8D20-B6AA253E60BF}"/>
                </a:ext>
              </a:extLst>
            </p:cNvPr>
            <p:cNvSpPr/>
            <p:nvPr/>
          </p:nvSpPr>
          <p:spPr bwMode="auto">
            <a:xfrm>
              <a:off x="1547843" y="1724809"/>
              <a:ext cx="914400" cy="91440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4" name="Picture 43" descr="Image of the MIcrosoft Logo">
              <a:extLst>
                <a:ext uri="{FF2B5EF4-FFF2-40B4-BE49-F238E27FC236}">
                  <a16:creationId xmlns:a16="http://schemas.microsoft.com/office/drawing/2014/main" id="{F5CBD834-9105-47E3-ACBC-D5253342299E}"/>
                </a:ext>
              </a:extLst>
            </p:cNvPr>
            <p:cNvPicPr>
              <a:picLocks noChangeAspect="1"/>
            </p:cNvPicPr>
            <p:nvPr/>
          </p:nvPicPr>
          <p:blipFill>
            <a:blip r:embed="rId7"/>
            <a:stretch>
              <a:fillRect/>
            </a:stretch>
          </p:blipFill>
          <p:spPr bwMode="gray">
            <a:xfrm>
              <a:off x="1779333" y="1935599"/>
              <a:ext cx="492819" cy="492819"/>
            </a:xfrm>
            <a:prstGeom prst="rect">
              <a:avLst/>
            </a:prstGeom>
          </p:spPr>
        </p:pic>
      </p:grpSp>
      <p:sp>
        <p:nvSpPr>
          <p:cNvPr id="3" name="Title 2"/>
          <p:cNvSpPr>
            <a:spLocks noGrp="1"/>
          </p:cNvSpPr>
          <p:nvPr>
            <p:ph type="title"/>
          </p:nvPr>
        </p:nvSpPr>
        <p:spPr>
          <a:xfrm>
            <a:off x="274638" y="449262"/>
            <a:ext cx="11887200" cy="1181862"/>
          </a:xfrm>
        </p:spPr>
        <p:txBody>
          <a:bodyPr/>
          <a:lstStyle/>
          <a:p>
            <a:r>
              <a:rPr lang="en-US" dirty="0"/>
              <a:t>Join us in our journey</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3200" dirty="0"/>
              <a:t>Microsoft at CSUN  </a:t>
            </a:r>
          </a:p>
          <a:p>
            <a:pPr lvl="0" algn="ctr" defTabSz="932472" fontAlgn="base">
              <a:spcBef>
                <a:spcPct val="0"/>
              </a:spcBef>
              <a:spcAft>
                <a:spcPct val="0"/>
              </a:spcAft>
              <a:defRPr/>
            </a:pPr>
            <a:r>
              <a:rPr lang="en-US" sz="3200" u="sng" dirty="0"/>
              <a:t>aka.ms/CSUN2018</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Answer Desk for Accessibility Support  </a:t>
            </a:r>
          </a:p>
          <a:p>
            <a:pPr lvl="0" algn="ctr" defTabSz="932472" fontAlgn="base">
              <a:spcBef>
                <a:spcPct val="0"/>
              </a:spcBef>
              <a:spcAft>
                <a:spcPct val="0"/>
              </a:spcAft>
              <a:defRPr/>
            </a:pPr>
            <a:r>
              <a:rPr lang="en-US" sz="3200" u="sng" dirty="0"/>
              <a:t>aka.ms/</a:t>
            </a:r>
            <a:r>
              <a:rPr lang="en-US" sz="3200" u="sng" dirty="0" err="1"/>
              <a:t>eDAD</a:t>
            </a:r>
            <a:endParaRPr lang="en-US" sz="3200" u="sng" dirty="0"/>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Microsoft Accessibility Overview  </a:t>
            </a:r>
          </a:p>
          <a:p>
            <a:pPr lvl="0" algn="ctr" defTabSz="932472" fontAlgn="base">
              <a:spcBef>
                <a:spcPct val="0"/>
              </a:spcBef>
              <a:spcAft>
                <a:spcPct val="0"/>
              </a:spcAft>
              <a:defRPr/>
            </a:pPr>
            <a:r>
              <a:rPr lang="en-US" sz="3200" u="sng" dirty="0"/>
              <a:t>Microsoft.com/Accessibility </a:t>
            </a:r>
            <a:endParaRPr lang="en-US" sz="3200" dirty="0">
              <a:gradFill>
                <a:gsLst>
                  <a:gs pos="2917">
                    <a:schemeClr val="tx1"/>
                  </a:gs>
                  <a:gs pos="30000">
                    <a:schemeClr val="tx1"/>
                  </a:gs>
                </a:gsLst>
                <a:lin ang="5400000" scaled="0"/>
              </a:gradFill>
            </a:endParaRPr>
          </a:p>
        </p:txBody>
      </p:sp>
      <p:sp>
        <p:nvSpPr>
          <p:cNvPr id="3" name="Title 2"/>
          <p:cNvSpPr>
            <a:spLocks noGrp="1"/>
          </p:cNvSpPr>
          <p:nvPr>
            <p:ph type="title"/>
          </p:nvPr>
        </p:nvSpPr>
        <p:spPr>
          <a:xfrm>
            <a:off x="731837" y="449262"/>
            <a:ext cx="11887200" cy="1181862"/>
          </a:xfrm>
        </p:spPr>
        <p:txBody>
          <a:bodyPr/>
          <a:lstStyle/>
          <a:p>
            <a:r>
              <a:rPr lang="en-US" dirty="0"/>
              <a:t>Resource Links</a:t>
            </a:r>
          </a:p>
        </p:txBody>
      </p:sp>
    </p:spTree>
    <p:extLst>
      <p:ext uri="{BB962C8B-B14F-4D97-AF65-F5344CB8AC3E}">
        <p14:creationId xmlns:p14="http://schemas.microsoft.com/office/powerpoint/2010/main" val="792889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Disability Answer Desk for phone/chat/ASL Help: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AccessibilitySupport</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User voice Forum for Accessibility Feedback: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AccessibilityFeedback</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4974078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40ED-F136-4AED-8C24-4D6EF31194E5}"/>
              </a:ext>
            </a:extLst>
          </p:cNvPr>
          <p:cNvSpPr>
            <a:spLocks noGrp="1"/>
          </p:cNvSpPr>
          <p:nvPr>
            <p:ph type="title"/>
          </p:nvPr>
        </p:nvSpPr>
        <p:spPr>
          <a:xfrm>
            <a:off x="856634" y="911606"/>
            <a:ext cx="1714082" cy="271518"/>
          </a:xfrm>
        </p:spPr>
        <p:txBody>
          <a:bodyPr/>
          <a:lstStyle/>
          <a:p>
            <a:r>
              <a:rPr lang="en-US" sz="1020" spc="-104" dirty="0">
                <a:solidFill>
                  <a:schemeClr val="tx1"/>
                </a:solidFill>
              </a:rPr>
              <a:t>Microsoft Mission, continued</a:t>
            </a:r>
            <a:endParaRPr lang="en-US" sz="1020" dirty="0">
              <a:solidFill>
                <a:schemeClr val="tx1"/>
              </a:solidFill>
            </a:endParaRPr>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3" y="1990"/>
            <a:ext cx="12439499" cy="6994168"/>
          </a:xfrm>
          <a:prstGeom prst="rect">
            <a:avLst/>
          </a:prstGeom>
        </p:spPr>
      </p:pic>
      <p:pic>
        <p:nvPicPr>
          <p:cNvPr id="6" name="Picture 5" descr="Black transparent overlay.">
            <a:extLst>
              <a:ext uri="{FF2B5EF4-FFF2-40B4-BE49-F238E27FC236}">
                <a16:creationId xmlns:a16="http://schemas.microsoft.com/office/drawing/2014/main" id="{562F586B-975B-4730-B5E0-A218D8AE3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9430"/>
            <a:ext cx="12440331" cy="7015588"/>
          </a:xfrm>
          <a:prstGeom prst="rect">
            <a:avLst/>
          </a:prstGeom>
        </p:spPr>
      </p:pic>
      <p:sp>
        <p:nvSpPr>
          <p:cNvPr id="4" name="Content Placeholder 3">
            <a:extLst>
              <a:ext uri="{FF2B5EF4-FFF2-40B4-BE49-F238E27FC236}">
                <a16:creationId xmlns:a16="http://schemas.microsoft.com/office/drawing/2014/main" id="{27D3D8B8-9954-4A45-85AC-63624A584DDF}"/>
              </a:ext>
            </a:extLst>
          </p:cNvPr>
          <p:cNvSpPr>
            <a:spLocks noGrp="1"/>
          </p:cNvSpPr>
          <p:nvPr>
            <p:ph sz="quarter" idx="10"/>
          </p:nvPr>
        </p:nvSpPr>
        <p:spPr>
          <a:xfrm>
            <a:off x="716090" y="3611662"/>
            <a:ext cx="11152384" cy="1539152"/>
          </a:xfrm>
        </p:spPr>
        <p:txBody>
          <a:bodyPr/>
          <a:lstStyle/>
          <a:p>
            <a:pPr>
              <a:lnSpc>
                <a:spcPct val="95000"/>
              </a:lnSpc>
              <a:spcBef>
                <a:spcPts val="0"/>
              </a:spcBef>
            </a:pPr>
            <a:r>
              <a:rPr lang="en-US" dirty="0">
                <a:solidFill>
                  <a:schemeClr val="tx1"/>
                </a:solidFill>
                <a:cs typeface="Segoe UI Semilight" panose="020B0402040204020203" pitchFamily="34" charset="0"/>
              </a:rPr>
              <a:t>Empower every person and every organization on the planet to achieve more</a:t>
            </a:r>
          </a:p>
        </p:txBody>
      </p:sp>
      <p:sp>
        <p:nvSpPr>
          <p:cNvPr id="10" name="Content Placeholder 9">
            <a:extLst>
              <a:ext uri="{FF2B5EF4-FFF2-40B4-BE49-F238E27FC236}">
                <a16:creationId xmlns:a16="http://schemas.microsoft.com/office/drawing/2014/main" id="{AE0621F3-C19F-4DF0-838A-45A4B6C47580}"/>
              </a:ext>
            </a:extLst>
          </p:cNvPr>
          <p:cNvSpPr>
            <a:spLocks noGrp="1"/>
          </p:cNvSpPr>
          <p:nvPr>
            <p:ph sz="quarter" idx="12"/>
          </p:nvPr>
        </p:nvSpPr>
        <p:spPr>
          <a:xfrm>
            <a:off x="3187781" y="2417721"/>
            <a:ext cx="5898307" cy="966235"/>
          </a:xfrm>
        </p:spPr>
        <p:txBody>
          <a:bodyPr/>
          <a:lstStyle/>
          <a:p>
            <a:pPr algn="ctr"/>
            <a:r>
              <a:rPr lang="en-US" sz="5507" spc="-102" dirty="0">
                <a:solidFill>
                  <a:schemeClr val="tx1"/>
                </a:solidFill>
              </a:rPr>
              <a:t>Microsoft Mission</a:t>
            </a:r>
          </a:p>
        </p:txBody>
      </p:sp>
    </p:spTree>
    <p:extLst>
      <p:ext uri="{BB962C8B-B14F-4D97-AF65-F5344CB8AC3E}">
        <p14:creationId xmlns:p14="http://schemas.microsoft.com/office/powerpoint/2010/main" val="18751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42" presetClass="path" presetSubtype="0" decel="100000" fill="hold" grpId="1" nodeType="withEffect">
                                  <p:stCondLst>
                                    <p:cond delay="500"/>
                                  </p:stCondLst>
                                  <p:childTnLst>
                                    <p:animMotion origin="layout" path="M -0.00104 0.1537 L -2.08333E-6 -3.33333E-6 " pathEditMode="relative" rAng="0" ptsTypes="AA">
                                      <p:cBhvr>
                                        <p:cTn id="12" dur="500" fill="hold"/>
                                        <p:tgtEl>
                                          <p:spTgt spid="10"/>
                                        </p:tgtEl>
                                        <p:attrNameLst>
                                          <p:attrName>ppt_x</p:attrName>
                                          <p:attrName>ppt_y</p:attrName>
                                        </p:attrNameLst>
                                      </p:cBhvr>
                                      <p:rCtr x="130"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007673" y="17815"/>
            <a:ext cx="3339238" cy="509309"/>
          </a:xfrm>
        </p:spPr>
        <p:txBody>
          <a:bodyPr>
            <a:normAutofit/>
          </a:bodyPr>
          <a:lstStyle/>
          <a:p>
            <a:pPr algn="ctr"/>
            <a:r>
              <a:rPr lang="en-US" sz="2040">
                <a:solidFill>
                  <a:schemeClr val="bg1"/>
                </a:solidFill>
              </a:rPr>
              <a:t>How we think about Disability</a:t>
            </a:r>
          </a:p>
        </p:txBody>
      </p:sp>
      <p:sp>
        <p:nvSpPr>
          <p:cNvPr id="12" name="Picture 2" descr="Black transparent overlay.">
            <a:extLst>
              <a:ext uri="{FF2B5EF4-FFF2-40B4-BE49-F238E27FC236}">
                <a16:creationId xmlns:a16="http://schemas.microsoft.com/office/drawing/2014/main" id="{8EC7F209-FFC9-44AB-AB58-3CBF586983B5}"/>
              </a:ext>
            </a:extLst>
          </p:cNvPr>
          <p:cNvSpPr/>
          <p:nvPr/>
        </p:nvSpPr>
        <p:spPr bwMode="auto">
          <a:xfrm>
            <a:off x="882" y="-87274"/>
            <a:ext cx="6230175" cy="7081798"/>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Content Placeholder 4">
            <a:extLst>
              <a:ext uri="{FF2B5EF4-FFF2-40B4-BE49-F238E27FC236}">
                <a16:creationId xmlns:a16="http://schemas.microsoft.com/office/drawing/2014/main" id="{A299272E-F772-44CD-817E-DB7D252E25B0}"/>
              </a:ext>
            </a:extLst>
          </p:cNvPr>
          <p:cNvSpPr>
            <a:spLocks noGrp="1"/>
          </p:cNvSpPr>
          <p:nvPr>
            <p:ph sz="quarter" idx="15"/>
          </p:nvPr>
        </p:nvSpPr>
        <p:spPr>
          <a:xfrm>
            <a:off x="1620951" y="1235396"/>
            <a:ext cx="3393227" cy="966235"/>
          </a:xfrm>
        </p:spPr>
        <p:txBody>
          <a:bodyPr/>
          <a:lstStyle>
            <a:lvl1pPr marL="0" indent="0">
              <a:buNone/>
              <a:defRPr/>
            </a:lvl1pPr>
          </a:lstStyle>
          <a:p>
            <a:pPr>
              <a:spcBef>
                <a:spcPts val="0"/>
              </a:spcBef>
            </a:pPr>
            <a:r>
              <a:rPr lang="en-US" sz="5507" spc="-102" dirty="0">
                <a:solidFill>
                  <a:schemeClr val="tx1"/>
                </a:solidFill>
              </a:rPr>
              <a:t>Disability</a:t>
            </a:r>
          </a:p>
        </p:txBody>
      </p:sp>
      <p:pic>
        <p:nvPicPr>
          <p:cNvPr id="15" name="Picture 14" descr="is not equal to">
            <a:extLst>
              <a:ext uri="{FF2B5EF4-FFF2-40B4-BE49-F238E27FC236}">
                <a16:creationId xmlns:a16="http://schemas.microsoft.com/office/drawing/2014/main" id="{8402CCCE-96CB-4F3D-81A6-2045FB65407A}"/>
              </a:ext>
            </a:extLst>
          </p:cNvPr>
          <p:cNvPicPr>
            <a:picLocks noChangeAspect="1"/>
          </p:cNvPicPr>
          <p:nvPr/>
        </p:nvPicPr>
        <p:blipFill>
          <a:blip r:embed="rId3"/>
          <a:stretch>
            <a:fillRect/>
          </a:stretch>
        </p:blipFill>
        <p:spPr>
          <a:xfrm>
            <a:off x="2357961" y="2436520"/>
            <a:ext cx="1243471" cy="1204613"/>
          </a:xfrm>
          <a:prstGeom prst="rect">
            <a:avLst/>
          </a:prstGeom>
        </p:spPr>
      </p:pic>
      <p:sp>
        <p:nvSpPr>
          <p:cNvPr id="4" name="Content Placeholder 3">
            <a:extLst>
              <a:ext uri="{FF2B5EF4-FFF2-40B4-BE49-F238E27FC236}">
                <a16:creationId xmlns:a16="http://schemas.microsoft.com/office/drawing/2014/main" id="{FEFF7A7E-D357-434C-B9FE-0D2CD2C70FBA}"/>
              </a:ext>
            </a:extLst>
          </p:cNvPr>
          <p:cNvSpPr>
            <a:spLocks noGrp="1"/>
          </p:cNvSpPr>
          <p:nvPr>
            <p:ph sz="quarter" idx="12"/>
          </p:nvPr>
        </p:nvSpPr>
        <p:spPr>
          <a:xfrm>
            <a:off x="1528371" y="3951298"/>
            <a:ext cx="2961124" cy="2090205"/>
          </a:xfrm>
        </p:spPr>
        <p:txBody>
          <a:bodyPr>
            <a:normAutofit/>
          </a:bodyPr>
          <a:lstStyle/>
          <a:p>
            <a:pPr algn="ctr"/>
            <a:r>
              <a:rPr lang="en-US" spc="-102">
                <a:ln w="3175">
                  <a:noFill/>
                </a:ln>
                <a:gradFill>
                  <a:gsLst>
                    <a:gs pos="1250">
                      <a:srgbClr val="FFFFFF"/>
                    </a:gs>
                    <a:gs pos="100000">
                      <a:srgbClr val="FFFFFF"/>
                    </a:gs>
                  </a:gsLst>
                  <a:lin ang="5400000" scaled="0"/>
                </a:gradFill>
                <a:cs typeface="Segoe UI" pitchFamily="34" charset="0"/>
              </a:rPr>
              <a:t>Personal </a:t>
            </a:r>
            <a:br>
              <a:rPr lang="en-US" spc="-102">
                <a:ln w="3175">
                  <a:noFill/>
                </a:ln>
                <a:gradFill>
                  <a:gsLst>
                    <a:gs pos="1250">
                      <a:srgbClr val="FFFFFF"/>
                    </a:gs>
                    <a:gs pos="100000">
                      <a:srgbClr val="FFFFFF"/>
                    </a:gs>
                  </a:gsLst>
                  <a:lin ang="5400000" scaled="0"/>
                </a:gradFill>
                <a:cs typeface="Segoe UI" pitchFamily="34" charset="0"/>
              </a:rPr>
            </a:br>
            <a:r>
              <a:rPr lang="en-US" spc="-102">
                <a:ln w="3175">
                  <a:noFill/>
                </a:ln>
                <a:gradFill>
                  <a:gsLst>
                    <a:gs pos="1250">
                      <a:srgbClr val="FFFFFF"/>
                    </a:gs>
                    <a:gs pos="100000">
                      <a:srgbClr val="FFFFFF"/>
                    </a:gs>
                  </a:gsLst>
                  <a:lin ang="5400000" scaled="0"/>
                </a:gradFill>
                <a:cs typeface="Segoe UI" pitchFamily="34" charset="0"/>
              </a:rPr>
              <a:t>health </a:t>
            </a:r>
            <a:br>
              <a:rPr lang="en-US" spc="-102">
                <a:ln w="3175">
                  <a:noFill/>
                </a:ln>
                <a:gradFill>
                  <a:gsLst>
                    <a:gs pos="1250">
                      <a:srgbClr val="FFFFFF"/>
                    </a:gs>
                    <a:gs pos="100000">
                      <a:srgbClr val="FFFFFF"/>
                    </a:gs>
                  </a:gsLst>
                  <a:lin ang="5400000" scaled="0"/>
                </a:gradFill>
                <a:cs typeface="Segoe UI" pitchFamily="34" charset="0"/>
              </a:rPr>
            </a:br>
            <a:r>
              <a:rPr lang="en-US" spc="-102">
                <a:ln w="3175">
                  <a:noFill/>
                </a:ln>
                <a:gradFill>
                  <a:gsLst>
                    <a:gs pos="1250">
                      <a:srgbClr val="FFFFFF"/>
                    </a:gs>
                    <a:gs pos="100000">
                      <a:srgbClr val="FFFFFF"/>
                    </a:gs>
                  </a:gsLst>
                  <a:lin ang="5400000" scaled="0"/>
                </a:gradFill>
                <a:cs typeface="Segoe UI" pitchFamily="34" charset="0"/>
              </a:rPr>
              <a:t>condition</a:t>
            </a:r>
          </a:p>
        </p:txBody>
      </p:sp>
      <p:sp>
        <p:nvSpPr>
          <p:cNvPr id="2" name="Content Placeholder 1">
            <a:extLst>
              <a:ext uri="{FF2B5EF4-FFF2-40B4-BE49-F238E27FC236}">
                <a16:creationId xmlns:a16="http://schemas.microsoft.com/office/drawing/2014/main" id="{083A31C5-F0E3-4E10-8295-ADBD760F686C}"/>
              </a:ext>
            </a:extLst>
          </p:cNvPr>
          <p:cNvSpPr>
            <a:spLocks noGrp="1"/>
          </p:cNvSpPr>
          <p:nvPr>
            <p:ph sz="quarter" idx="10"/>
          </p:nvPr>
        </p:nvSpPr>
        <p:spPr>
          <a:xfrm>
            <a:off x="7733567" y="1403844"/>
            <a:ext cx="3242293" cy="951128"/>
          </a:xfrm>
        </p:spPr>
        <p:txBody>
          <a:bodyPr/>
          <a:lstStyle/>
          <a:p>
            <a:pPr algn="ctr"/>
            <a:r>
              <a:rPr lang="en-US"/>
              <a:t>Disability</a:t>
            </a:r>
          </a:p>
        </p:txBody>
      </p:sp>
      <p:sp>
        <p:nvSpPr>
          <p:cNvPr id="5" name="Content Placeholder 4">
            <a:extLst>
              <a:ext uri="{FF2B5EF4-FFF2-40B4-BE49-F238E27FC236}">
                <a16:creationId xmlns:a16="http://schemas.microsoft.com/office/drawing/2014/main" id="{FA54CCAB-AD1C-4E02-B3EE-C89BAF91F126}"/>
              </a:ext>
            </a:extLst>
          </p:cNvPr>
          <p:cNvSpPr>
            <a:spLocks noGrp="1"/>
          </p:cNvSpPr>
          <p:nvPr>
            <p:ph sz="quarter" idx="13"/>
          </p:nvPr>
        </p:nvSpPr>
        <p:spPr>
          <a:xfrm>
            <a:off x="8926578" y="2266890"/>
            <a:ext cx="899659" cy="1571349"/>
          </a:xfrm>
        </p:spPr>
        <p:txBody>
          <a:bodyPr anchor="ctr">
            <a:normAutofit/>
          </a:bodyPr>
          <a:lstStyle/>
          <a:p>
            <a:pPr algn="ctr"/>
            <a:r>
              <a:rPr lang="en-US" sz="9791" dirty="0">
                <a:solidFill>
                  <a:schemeClr val="tx1"/>
                </a:solidFill>
                <a:latin typeface="Segoe UI"/>
              </a:rPr>
              <a:t>=</a:t>
            </a:r>
          </a:p>
        </p:txBody>
      </p:sp>
      <p:sp>
        <p:nvSpPr>
          <p:cNvPr id="6" name="Content Placeholder 5">
            <a:extLst>
              <a:ext uri="{FF2B5EF4-FFF2-40B4-BE49-F238E27FC236}">
                <a16:creationId xmlns:a16="http://schemas.microsoft.com/office/drawing/2014/main" id="{84E5EAD7-DC36-4FCE-8782-43D3FFF79CC1}"/>
              </a:ext>
            </a:extLst>
          </p:cNvPr>
          <p:cNvSpPr>
            <a:spLocks noGrp="1"/>
          </p:cNvSpPr>
          <p:nvPr>
            <p:ph sz="quarter" idx="14"/>
          </p:nvPr>
        </p:nvSpPr>
        <p:spPr>
          <a:xfrm>
            <a:off x="7551529" y="3951297"/>
            <a:ext cx="3633267" cy="2090205"/>
          </a:xfrm>
        </p:spPr>
        <p:txBody>
          <a:bodyPr>
            <a:normAutofit/>
          </a:bodyPr>
          <a:lstStyle/>
          <a:p>
            <a:pPr algn="ctr"/>
            <a:r>
              <a:rPr lang="en-US" spc="-102" dirty="0">
                <a:ln w="3175">
                  <a:noFill/>
                </a:ln>
                <a:solidFill>
                  <a:schemeClr val="tx1"/>
                </a:solidFill>
                <a:cs typeface="Segoe UI" pitchFamily="34" charset="0"/>
              </a:rPr>
              <a:t>Mismatched</a:t>
            </a:r>
            <a:br>
              <a:rPr lang="en-US" spc="-102" dirty="0">
                <a:ln w="3175">
                  <a:noFill/>
                </a:ln>
                <a:solidFill>
                  <a:schemeClr val="tx1"/>
                </a:solidFill>
                <a:cs typeface="Segoe UI" pitchFamily="34" charset="0"/>
              </a:rPr>
            </a:br>
            <a:r>
              <a:rPr lang="en-US" spc="-102" dirty="0">
                <a:ln w="3175">
                  <a:noFill/>
                </a:ln>
                <a:solidFill>
                  <a:schemeClr val="tx1"/>
                </a:solidFill>
                <a:cs typeface="Segoe UI" pitchFamily="34" charset="0"/>
              </a:rPr>
              <a:t>human</a:t>
            </a:r>
            <a:br>
              <a:rPr lang="en-US" spc="-102" dirty="0">
                <a:ln w="3175">
                  <a:noFill/>
                </a:ln>
                <a:solidFill>
                  <a:schemeClr val="tx1"/>
                </a:solidFill>
                <a:cs typeface="Segoe UI" pitchFamily="34" charset="0"/>
              </a:rPr>
            </a:br>
            <a:r>
              <a:rPr lang="en-US" spc="-102" dirty="0">
                <a:ln w="3175">
                  <a:noFill/>
                </a:ln>
                <a:solidFill>
                  <a:schemeClr val="tx1"/>
                </a:solidFill>
                <a:cs typeface="Segoe UI" pitchFamily="34" charset="0"/>
              </a:rPr>
              <a:t>interactions</a:t>
            </a:r>
          </a:p>
        </p:txBody>
      </p:sp>
    </p:spTree>
    <p:extLst>
      <p:ext uri="{BB962C8B-B14F-4D97-AF65-F5344CB8AC3E}">
        <p14:creationId xmlns:p14="http://schemas.microsoft.com/office/powerpoint/2010/main" val="25790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566A1DA-CEF2-4141-A736-993DE508368F}"/>
              </a:ext>
            </a:extLst>
          </p:cNvPr>
          <p:cNvSpPr/>
          <p:nvPr/>
        </p:nvSpPr>
        <p:spPr>
          <a:xfrm>
            <a:off x="8883383" y="4796365"/>
            <a:ext cx="2251836" cy="720197"/>
          </a:xfrm>
          <a:prstGeom prst="rect">
            <a:avLst/>
          </a:prstGeom>
        </p:spPr>
        <p:txBody>
          <a:bodyPr wrap="square">
            <a:spAutoFit/>
          </a:bodyPr>
          <a:lstStyle/>
          <a:p>
            <a:pPr algn="ctr"/>
            <a:r>
              <a:rPr lang="en-US" sz="1360" dirty="0"/>
              <a:t>Make it easier to focus and get things done with Windows.</a:t>
            </a:r>
          </a:p>
        </p:txBody>
      </p:sp>
      <p:sp>
        <p:nvSpPr>
          <p:cNvPr id="30" name="Rectangle 29">
            <a:extLst>
              <a:ext uri="{FF2B5EF4-FFF2-40B4-BE49-F238E27FC236}">
                <a16:creationId xmlns:a16="http://schemas.microsoft.com/office/drawing/2014/main" id="{DDD5AA59-9923-49F2-99CB-09207171DAFE}"/>
              </a:ext>
            </a:extLst>
          </p:cNvPr>
          <p:cNvSpPr/>
          <p:nvPr/>
        </p:nvSpPr>
        <p:spPr>
          <a:xfrm>
            <a:off x="8744976" y="4222679"/>
            <a:ext cx="2528650" cy="469039"/>
          </a:xfrm>
          <a:prstGeom prst="rect">
            <a:avLst/>
          </a:prstGeom>
        </p:spPr>
        <p:txBody>
          <a:bodyPr wrap="square">
            <a:spAutoFit/>
          </a:bodyPr>
          <a:lstStyle/>
          <a:p>
            <a:pPr algn="ctr"/>
            <a:r>
              <a:rPr lang="en-US" sz="2448" dirty="0">
                <a:latin typeface="+mj-lt"/>
              </a:rPr>
              <a:t>cognition</a:t>
            </a:r>
          </a:p>
        </p:txBody>
      </p:sp>
      <p:sp>
        <p:nvSpPr>
          <p:cNvPr id="28" name="Oval 27" title="Oval with person silouette inside of it">
            <a:extLst>
              <a:ext uri="{FF2B5EF4-FFF2-40B4-BE49-F238E27FC236}">
                <a16:creationId xmlns:a16="http://schemas.microsoft.com/office/drawing/2014/main" id="{C2AAB1E9-88CB-4297-BFE0-3C3D5C996B2A}"/>
              </a:ext>
            </a:extLst>
          </p:cNvPr>
          <p:cNvSpPr/>
          <p:nvPr/>
        </p:nvSpPr>
        <p:spPr>
          <a:xfrm>
            <a:off x="9076698" y="2139865"/>
            <a:ext cx="1865207" cy="1865207"/>
          </a:xfrm>
          <a:prstGeom prst="ellipse">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pic>
        <p:nvPicPr>
          <p:cNvPr id="26" name="Graphic 25" title="Head with Gears">
            <a:extLst>
              <a:ext uri="{FF2B5EF4-FFF2-40B4-BE49-F238E27FC236}">
                <a16:creationId xmlns:a16="http://schemas.microsoft.com/office/drawing/2014/main" id="{CAB7AF2B-2243-48D1-A3A5-5CC41BB81230}"/>
              </a:ext>
            </a:extLst>
          </p:cNvPr>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094" y="2554355"/>
            <a:ext cx="1036226" cy="1036226"/>
          </a:xfrm>
          <a:prstGeom prst="rect">
            <a:avLst/>
          </a:prstGeom>
        </p:spPr>
      </p:pic>
      <p:sp>
        <p:nvSpPr>
          <p:cNvPr id="22" name="Rectangle 21">
            <a:extLst>
              <a:ext uri="{FF2B5EF4-FFF2-40B4-BE49-F238E27FC236}">
                <a16:creationId xmlns:a16="http://schemas.microsoft.com/office/drawing/2014/main" id="{11FF299D-334E-44A8-8D38-EEF70A93EB34}"/>
              </a:ext>
            </a:extLst>
          </p:cNvPr>
          <p:cNvSpPr/>
          <p:nvPr/>
        </p:nvSpPr>
        <p:spPr>
          <a:xfrm>
            <a:off x="6214683" y="4796364"/>
            <a:ext cx="2251836" cy="720197"/>
          </a:xfrm>
          <a:prstGeom prst="rect">
            <a:avLst/>
          </a:prstGeom>
        </p:spPr>
        <p:txBody>
          <a:bodyPr wrap="square">
            <a:spAutoFit/>
          </a:bodyPr>
          <a:lstStyle/>
          <a:p>
            <a:pPr algn="ctr"/>
            <a:r>
              <a:rPr lang="en-US" sz="1360" dirty="0"/>
              <a:t>Make your device easier to use of you have limited reach or strength.</a:t>
            </a:r>
          </a:p>
        </p:txBody>
      </p:sp>
      <p:sp>
        <p:nvSpPr>
          <p:cNvPr id="23" name="Rectangle 22" descr="&quot;&quot;">
            <a:extLst>
              <a:ext uri="{FF2B5EF4-FFF2-40B4-BE49-F238E27FC236}">
                <a16:creationId xmlns:a16="http://schemas.microsoft.com/office/drawing/2014/main" id="{D59583B7-A2D5-46EB-A39C-E6041739FC6D}"/>
              </a:ext>
            </a:extLst>
          </p:cNvPr>
          <p:cNvSpPr/>
          <p:nvPr/>
        </p:nvSpPr>
        <p:spPr>
          <a:xfrm>
            <a:off x="6076276" y="4222679"/>
            <a:ext cx="2528650" cy="469039"/>
          </a:xfrm>
          <a:prstGeom prst="rect">
            <a:avLst/>
          </a:prstGeom>
        </p:spPr>
        <p:txBody>
          <a:bodyPr wrap="square">
            <a:spAutoFit/>
          </a:bodyPr>
          <a:lstStyle/>
          <a:p>
            <a:pPr algn="ctr"/>
            <a:r>
              <a:rPr lang="en-US" sz="2448" dirty="0">
                <a:latin typeface="+mj-lt"/>
              </a:rPr>
              <a:t>physical</a:t>
            </a:r>
          </a:p>
        </p:txBody>
      </p:sp>
      <p:sp>
        <p:nvSpPr>
          <p:cNvPr id="21" name="Oval 20" title="Oval with a hand inside of it">
            <a:extLst>
              <a:ext uri="{FF2B5EF4-FFF2-40B4-BE49-F238E27FC236}">
                <a16:creationId xmlns:a16="http://schemas.microsoft.com/office/drawing/2014/main" id="{2E15441C-B8AB-4725-9F6C-BAB095903B53}"/>
              </a:ext>
            </a:extLst>
          </p:cNvPr>
          <p:cNvSpPr/>
          <p:nvPr/>
        </p:nvSpPr>
        <p:spPr>
          <a:xfrm>
            <a:off x="6407998" y="2139865"/>
            <a:ext cx="1865207" cy="1865207"/>
          </a:xfrm>
          <a:prstGeom prst="ellipse">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pic>
        <p:nvPicPr>
          <p:cNvPr id="19" name="Graphic 18" title="Hand">
            <a:extLst>
              <a:ext uri="{FF2B5EF4-FFF2-40B4-BE49-F238E27FC236}">
                <a16:creationId xmlns:a16="http://schemas.microsoft.com/office/drawing/2014/main" id="{13134F27-1002-4F7D-8CCD-8307B06E5C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848394" y="2606167"/>
            <a:ext cx="880792" cy="880792"/>
          </a:xfrm>
          <a:prstGeom prst="rect">
            <a:avLst/>
          </a:prstGeom>
        </p:spPr>
      </p:pic>
      <p:sp>
        <p:nvSpPr>
          <p:cNvPr id="15" name="Rectangle 14">
            <a:extLst>
              <a:ext uri="{FF2B5EF4-FFF2-40B4-BE49-F238E27FC236}">
                <a16:creationId xmlns:a16="http://schemas.microsoft.com/office/drawing/2014/main" id="{951CFB09-46E5-4E95-9060-0B0EB35BFDA0}"/>
              </a:ext>
            </a:extLst>
          </p:cNvPr>
          <p:cNvSpPr/>
          <p:nvPr/>
        </p:nvSpPr>
        <p:spPr>
          <a:xfrm>
            <a:off x="3545983" y="4815153"/>
            <a:ext cx="2251836" cy="510908"/>
          </a:xfrm>
          <a:prstGeom prst="rect">
            <a:avLst/>
          </a:prstGeom>
        </p:spPr>
        <p:txBody>
          <a:bodyPr wrap="square">
            <a:spAutoFit/>
          </a:bodyPr>
          <a:lstStyle/>
          <a:p>
            <a:pPr algn="ctr"/>
            <a:r>
              <a:rPr lang="en-US" sz="1360" dirty="0"/>
              <a:t>Make your device easier to hear or use without sound.</a:t>
            </a:r>
          </a:p>
        </p:txBody>
      </p:sp>
      <p:sp>
        <p:nvSpPr>
          <p:cNvPr id="16" name="Rectangle 15">
            <a:extLst>
              <a:ext uri="{FF2B5EF4-FFF2-40B4-BE49-F238E27FC236}">
                <a16:creationId xmlns:a16="http://schemas.microsoft.com/office/drawing/2014/main" id="{56528844-896B-4079-A578-DE39FEEB4691}"/>
              </a:ext>
            </a:extLst>
          </p:cNvPr>
          <p:cNvSpPr/>
          <p:nvPr/>
        </p:nvSpPr>
        <p:spPr>
          <a:xfrm>
            <a:off x="3407576" y="4226011"/>
            <a:ext cx="2528650" cy="469039"/>
          </a:xfrm>
          <a:prstGeom prst="rect">
            <a:avLst/>
          </a:prstGeom>
        </p:spPr>
        <p:txBody>
          <a:bodyPr wrap="square">
            <a:spAutoFit/>
          </a:bodyPr>
          <a:lstStyle/>
          <a:p>
            <a:pPr algn="ctr"/>
            <a:r>
              <a:rPr lang="en-US" sz="2448" dirty="0">
                <a:latin typeface="+mj-lt"/>
              </a:rPr>
              <a:t>hearing</a:t>
            </a:r>
          </a:p>
        </p:txBody>
      </p:sp>
      <p:sp>
        <p:nvSpPr>
          <p:cNvPr id="13" name="Oval 12" title="Oval with an ear inside of it">
            <a:extLst>
              <a:ext uri="{FF2B5EF4-FFF2-40B4-BE49-F238E27FC236}">
                <a16:creationId xmlns:a16="http://schemas.microsoft.com/office/drawing/2014/main" id="{A0D5B146-2987-4F5A-9C16-A7F9CC12CABC}"/>
              </a:ext>
            </a:extLst>
          </p:cNvPr>
          <p:cNvSpPr/>
          <p:nvPr/>
        </p:nvSpPr>
        <p:spPr>
          <a:xfrm>
            <a:off x="3739298" y="2143198"/>
            <a:ext cx="1865207" cy="1865207"/>
          </a:xfrm>
          <a:prstGeom prst="ellipse">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pic>
        <p:nvPicPr>
          <p:cNvPr id="14" name="Picture 13" title="Ear">
            <a:extLst>
              <a:ext uri="{FF2B5EF4-FFF2-40B4-BE49-F238E27FC236}">
                <a16:creationId xmlns:a16="http://schemas.microsoft.com/office/drawing/2014/main" id="{BCBFD5C3-17ED-4580-8338-F50E4FCE0871}"/>
              </a:ext>
            </a:extLst>
          </p:cNvPr>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127882" y="2609500"/>
            <a:ext cx="994866" cy="921889"/>
          </a:xfrm>
          <a:prstGeom prst="rect">
            <a:avLst/>
          </a:prstGeom>
        </p:spPr>
      </p:pic>
      <p:sp>
        <p:nvSpPr>
          <p:cNvPr id="9" name="Rectangle 8">
            <a:extLst>
              <a:ext uri="{FF2B5EF4-FFF2-40B4-BE49-F238E27FC236}">
                <a16:creationId xmlns:a16="http://schemas.microsoft.com/office/drawing/2014/main" id="{A89C721D-68C0-486D-80D8-764FF69D64EC}"/>
              </a:ext>
            </a:extLst>
          </p:cNvPr>
          <p:cNvSpPr/>
          <p:nvPr/>
        </p:nvSpPr>
        <p:spPr>
          <a:xfrm>
            <a:off x="877283" y="4796364"/>
            <a:ext cx="2251836" cy="720197"/>
          </a:xfrm>
          <a:prstGeom prst="rect">
            <a:avLst/>
          </a:prstGeom>
        </p:spPr>
        <p:txBody>
          <a:bodyPr wrap="square">
            <a:spAutoFit/>
          </a:bodyPr>
          <a:lstStyle/>
          <a:p>
            <a:pPr algn="ctr"/>
            <a:r>
              <a:rPr lang="en-US" sz="1360" dirty="0"/>
              <a:t>Make your device easier to see or use without a screen.</a:t>
            </a:r>
          </a:p>
        </p:txBody>
      </p:sp>
      <p:sp>
        <p:nvSpPr>
          <p:cNvPr id="10" name="Rectangle 9">
            <a:extLst>
              <a:ext uri="{FF2B5EF4-FFF2-40B4-BE49-F238E27FC236}">
                <a16:creationId xmlns:a16="http://schemas.microsoft.com/office/drawing/2014/main" id="{0179D883-6643-458B-B44B-C670DF800233}"/>
              </a:ext>
            </a:extLst>
          </p:cNvPr>
          <p:cNvSpPr/>
          <p:nvPr/>
        </p:nvSpPr>
        <p:spPr>
          <a:xfrm>
            <a:off x="738876" y="4226012"/>
            <a:ext cx="2528650" cy="469039"/>
          </a:xfrm>
          <a:prstGeom prst="rect">
            <a:avLst/>
          </a:prstGeom>
        </p:spPr>
        <p:txBody>
          <a:bodyPr wrap="square">
            <a:spAutoFit/>
          </a:bodyPr>
          <a:lstStyle/>
          <a:p>
            <a:pPr algn="ctr"/>
            <a:r>
              <a:rPr lang="en-US" sz="2448" dirty="0">
                <a:latin typeface="+mj-lt"/>
              </a:rPr>
              <a:t>vision</a:t>
            </a:r>
          </a:p>
        </p:txBody>
      </p:sp>
      <p:sp>
        <p:nvSpPr>
          <p:cNvPr id="7" name="Oval 6" title="Oval with an eye inside of it">
            <a:extLst>
              <a:ext uri="{FF2B5EF4-FFF2-40B4-BE49-F238E27FC236}">
                <a16:creationId xmlns:a16="http://schemas.microsoft.com/office/drawing/2014/main" id="{B9F13033-E518-4C35-AA0E-267F864332B5}"/>
              </a:ext>
            </a:extLst>
          </p:cNvPr>
          <p:cNvSpPr/>
          <p:nvPr/>
        </p:nvSpPr>
        <p:spPr>
          <a:xfrm>
            <a:off x="1070598" y="2143198"/>
            <a:ext cx="1865207" cy="1865207"/>
          </a:xfrm>
          <a:prstGeom prst="ellipse">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dirty="0">
              <a:solidFill>
                <a:schemeClr val="tx1"/>
              </a:solidFill>
            </a:endParaRPr>
          </a:p>
        </p:txBody>
      </p:sp>
      <p:pic>
        <p:nvPicPr>
          <p:cNvPr id="8" name="Picture 7" title="Eye">
            <a:extLst>
              <a:ext uri="{FF2B5EF4-FFF2-40B4-BE49-F238E27FC236}">
                <a16:creationId xmlns:a16="http://schemas.microsoft.com/office/drawing/2014/main" id="{95BAEC61-9166-4564-A03D-3590F2D8C6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3987" y="2703908"/>
            <a:ext cx="1073233" cy="941818"/>
          </a:xfrm>
          <a:prstGeom prst="rect">
            <a:avLst/>
          </a:prstGeom>
        </p:spPr>
      </p:pic>
      <p:sp>
        <p:nvSpPr>
          <p:cNvPr id="2" name="Title 1">
            <a:extLst>
              <a:ext uri="{FF2B5EF4-FFF2-40B4-BE49-F238E27FC236}">
                <a16:creationId xmlns:a16="http://schemas.microsoft.com/office/drawing/2014/main" id="{114904B0-1791-427A-83C7-E17468A61D0A}"/>
              </a:ext>
            </a:extLst>
          </p:cNvPr>
          <p:cNvSpPr>
            <a:spLocks noGrp="1"/>
          </p:cNvSpPr>
          <p:nvPr>
            <p:ph type="title"/>
          </p:nvPr>
        </p:nvSpPr>
        <p:spPr>
          <a:xfrm>
            <a:off x="274639" y="295276"/>
            <a:ext cx="11889564" cy="917575"/>
          </a:xfrm>
        </p:spPr>
        <p:txBody>
          <a:bodyPr/>
          <a:lstStyle/>
          <a:p>
            <a:r>
              <a:rPr lang="en-US" sz="4400" dirty="0"/>
              <a:t>Windows has embraced the journey</a:t>
            </a:r>
          </a:p>
        </p:txBody>
      </p:sp>
    </p:spTree>
    <p:extLst>
      <p:ext uri="{BB962C8B-B14F-4D97-AF65-F5344CB8AC3E}">
        <p14:creationId xmlns:p14="http://schemas.microsoft.com/office/powerpoint/2010/main" val="10202297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8" descr="From needed, to wanted, to loved" title="Our Screen Reading Jouney">
            <a:extLst>
              <a:ext uri="{FF2B5EF4-FFF2-40B4-BE49-F238E27FC236}">
                <a16:creationId xmlns:a16="http://schemas.microsoft.com/office/drawing/2014/main" id="{1FF890E6-09F4-4FDE-B91B-32E9B5624A70}"/>
              </a:ext>
            </a:extLst>
          </p:cNvPr>
          <p:cNvGraphicFramePr>
            <a:graphicFrameLocks/>
          </p:cNvGraphicFramePr>
          <p:nvPr>
            <p:extLst>
              <p:ext uri="{D42A27DB-BD31-4B8C-83A1-F6EECF244321}">
                <p14:modId xmlns:p14="http://schemas.microsoft.com/office/powerpoint/2010/main" val="4219458287"/>
              </p:ext>
            </p:extLst>
          </p:nvPr>
        </p:nvGraphicFramePr>
        <p:xfrm>
          <a:off x="2708" y="1325562"/>
          <a:ext cx="12216521" cy="5288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E378A042-B02B-4987-BCF7-D2103F4ADDF9}"/>
              </a:ext>
            </a:extLst>
          </p:cNvPr>
          <p:cNvSpPr>
            <a:spLocks noGrp="1"/>
          </p:cNvSpPr>
          <p:nvPr>
            <p:ph type="title"/>
          </p:nvPr>
        </p:nvSpPr>
        <p:spPr/>
        <p:txBody>
          <a:bodyPr/>
          <a:lstStyle/>
          <a:p>
            <a:r>
              <a:rPr lang="en-US" dirty="0"/>
              <a:t>Our screen reader journey</a:t>
            </a:r>
          </a:p>
        </p:txBody>
      </p:sp>
    </p:spTree>
    <p:extLst>
      <p:ext uri="{BB962C8B-B14F-4D97-AF65-F5344CB8AC3E}">
        <p14:creationId xmlns:p14="http://schemas.microsoft.com/office/powerpoint/2010/main" val="41708970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weet - @JennyLayfluffy @MSFTEnable Just installed Windows 10 from scratch using narrator, first time I've been able to do it without sighted assistance.">
            <a:extLst>
              <a:ext uri="{FF2B5EF4-FFF2-40B4-BE49-F238E27FC236}">
                <a16:creationId xmlns:a16="http://schemas.microsoft.com/office/drawing/2014/main" id="{EF61AC0F-FE46-4801-9FCF-53CAE87C1A81}"/>
              </a:ext>
            </a:extLst>
          </p:cNvPr>
          <p:cNvPicPr>
            <a:picLocks noChangeAspect="1"/>
          </p:cNvPicPr>
          <p:nvPr/>
        </p:nvPicPr>
        <p:blipFill>
          <a:blip r:embed="rId3"/>
          <a:stretch>
            <a:fillRect/>
          </a:stretch>
        </p:blipFill>
        <p:spPr>
          <a:xfrm>
            <a:off x="6523037" y="1809107"/>
            <a:ext cx="5739889" cy="3327651"/>
          </a:xfrm>
          <a:prstGeom prst="rect">
            <a:avLst/>
          </a:prstGeom>
        </p:spPr>
      </p:pic>
      <p:sp>
        <p:nvSpPr>
          <p:cNvPr id="3" name="Text Placeholder 2">
            <a:extLst>
              <a:ext uri="{FF2B5EF4-FFF2-40B4-BE49-F238E27FC236}">
                <a16:creationId xmlns:a16="http://schemas.microsoft.com/office/drawing/2014/main" id="{8D4EBB98-CC1B-489B-BA3E-C777E5318404}"/>
              </a:ext>
            </a:extLst>
          </p:cNvPr>
          <p:cNvSpPr>
            <a:spLocks noGrp="1"/>
          </p:cNvSpPr>
          <p:nvPr>
            <p:ph type="body" sz="quarter" idx="10"/>
          </p:nvPr>
        </p:nvSpPr>
        <p:spPr>
          <a:xfrm>
            <a:off x="274639" y="1212849"/>
            <a:ext cx="5486399" cy="4555093"/>
          </a:xfrm>
        </p:spPr>
        <p:txBody>
          <a:bodyPr/>
          <a:lstStyle/>
          <a:p>
            <a:pPr marL="0" indent="0">
              <a:lnSpc>
                <a:spcPct val="100000"/>
              </a:lnSpc>
              <a:buNone/>
            </a:pPr>
            <a:r>
              <a:rPr lang="en-US" sz="2800" dirty="0"/>
              <a:t>Faster, more reliable &amp; accurate</a:t>
            </a:r>
          </a:p>
          <a:p>
            <a:pPr marL="0" indent="0">
              <a:lnSpc>
                <a:spcPct val="100000"/>
              </a:lnSpc>
              <a:buNone/>
            </a:pPr>
            <a:r>
              <a:rPr lang="en-US" sz="2800" dirty="0"/>
              <a:t>Easier to use</a:t>
            </a:r>
          </a:p>
          <a:p>
            <a:pPr marL="0" indent="0">
              <a:lnSpc>
                <a:spcPct val="100000"/>
              </a:lnSpc>
              <a:buNone/>
            </a:pPr>
            <a:r>
              <a:rPr lang="en-US" sz="2800" dirty="0"/>
              <a:t>Faster voices</a:t>
            </a:r>
          </a:p>
          <a:p>
            <a:pPr marL="0" indent="0">
              <a:lnSpc>
                <a:spcPct val="100000"/>
              </a:lnSpc>
              <a:buNone/>
            </a:pPr>
            <a:r>
              <a:rPr lang="en-US" sz="2800" dirty="0"/>
              <a:t>Braille beta</a:t>
            </a:r>
          </a:p>
          <a:p>
            <a:pPr marL="0" indent="0">
              <a:lnSpc>
                <a:spcPct val="100000"/>
              </a:lnSpc>
              <a:buNone/>
            </a:pPr>
            <a:r>
              <a:rPr lang="en-US" sz="2800" dirty="0"/>
              <a:t>Unassisted installation</a:t>
            </a:r>
          </a:p>
          <a:p>
            <a:pPr marL="0" indent="0">
              <a:lnSpc>
                <a:spcPct val="100000"/>
              </a:lnSpc>
              <a:buNone/>
            </a:pPr>
            <a:r>
              <a:rPr lang="en-US" sz="2800" dirty="0"/>
              <a:t>Better Edge browsing, including for other screen readers</a:t>
            </a:r>
          </a:p>
          <a:p>
            <a:pPr marL="0" indent="0">
              <a:lnSpc>
                <a:spcPct val="100000"/>
              </a:lnSpc>
              <a:buNone/>
            </a:pPr>
            <a:r>
              <a:rPr lang="en-US" sz="2800" dirty="0"/>
              <a:t>Better Windows &amp; app experiences</a:t>
            </a:r>
          </a:p>
        </p:txBody>
      </p:sp>
      <p:sp>
        <p:nvSpPr>
          <p:cNvPr id="2" name="Title 1">
            <a:extLst>
              <a:ext uri="{FF2B5EF4-FFF2-40B4-BE49-F238E27FC236}">
                <a16:creationId xmlns:a16="http://schemas.microsoft.com/office/drawing/2014/main" id="{97C8E158-1E12-4F90-A0A9-D2726D161887}"/>
              </a:ext>
            </a:extLst>
          </p:cNvPr>
          <p:cNvSpPr>
            <a:spLocks noGrp="1"/>
          </p:cNvSpPr>
          <p:nvPr>
            <p:ph type="title"/>
          </p:nvPr>
        </p:nvSpPr>
        <p:spPr/>
        <p:txBody>
          <a:bodyPr/>
          <a:lstStyle/>
          <a:p>
            <a:r>
              <a:rPr lang="en-US" dirty="0"/>
              <a:t>Windows 10 journey recap  </a:t>
            </a:r>
          </a:p>
        </p:txBody>
      </p:sp>
    </p:spTree>
    <p:extLst>
      <p:ext uri="{BB962C8B-B14F-4D97-AF65-F5344CB8AC3E}">
        <p14:creationId xmlns:p14="http://schemas.microsoft.com/office/powerpoint/2010/main" val="172014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EBB98-CC1B-489B-BA3E-C777E5318404}"/>
              </a:ext>
            </a:extLst>
          </p:cNvPr>
          <p:cNvSpPr>
            <a:spLocks noGrp="1"/>
          </p:cNvSpPr>
          <p:nvPr>
            <p:ph type="body" sz="quarter" idx="10"/>
          </p:nvPr>
        </p:nvSpPr>
        <p:spPr>
          <a:xfrm>
            <a:off x="274639" y="1212849"/>
            <a:ext cx="5486399" cy="3982629"/>
          </a:xfrm>
        </p:spPr>
        <p:txBody>
          <a:bodyPr/>
          <a:lstStyle/>
          <a:p>
            <a:pPr marL="0" indent="0">
              <a:lnSpc>
                <a:spcPct val="100000"/>
              </a:lnSpc>
              <a:buNone/>
            </a:pPr>
            <a:r>
              <a:rPr lang="en-US" sz="2800" dirty="0"/>
              <a:t>Designed from the start across all Windows and App experiences  </a:t>
            </a:r>
          </a:p>
          <a:p>
            <a:pPr marL="0" indent="0">
              <a:lnSpc>
                <a:spcPct val="100000"/>
              </a:lnSpc>
              <a:buNone/>
            </a:pPr>
            <a:r>
              <a:rPr lang="en-US" sz="2800" dirty="0"/>
              <a:t>Stronger foundation</a:t>
            </a:r>
          </a:p>
          <a:p>
            <a:pPr marL="0" indent="0">
              <a:lnSpc>
                <a:spcPct val="100000"/>
              </a:lnSpc>
              <a:buNone/>
            </a:pPr>
            <a:r>
              <a:rPr lang="en-US" sz="2800" dirty="0"/>
              <a:t>Easier to use </a:t>
            </a:r>
          </a:p>
          <a:p>
            <a:pPr marL="0" indent="0">
              <a:lnSpc>
                <a:spcPct val="100000"/>
              </a:lnSpc>
              <a:buNone/>
            </a:pPr>
            <a:r>
              <a:rPr lang="en-US" sz="2800" dirty="0"/>
              <a:t>Braille improvements</a:t>
            </a:r>
          </a:p>
          <a:p>
            <a:pPr marL="0" indent="0">
              <a:lnSpc>
                <a:spcPct val="100000"/>
              </a:lnSpc>
              <a:buNone/>
            </a:pPr>
            <a:r>
              <a:rPr lang="en-US" sz="2800" dirty="0"/>
              <a:t>3</a:t>
            </a:r>
            <a:r>
              <a:rPr lang="en-US" sz="2800" baseline="30000" dirty="0"/>
              <a:t>rd</a:t>
            </a:r>
            <a:r>
              <a:rPr lang="en-US" sz="2800" dirty="0"/>
              <a:t> party AT partnerships </a:t>
            </a:r>
          </a:p>
          <a:p>
            <a:endParaRPr lang="en-US" dirty="0"/>
          </a:p>
        </p:txBody>
      </p:sp>
      <p:sp>
        <p:nvSpPr>
          <p:cNvPr id="2" name="Title 1">
            <a:extLst>
              <a:ext uri="{FF2B5EF4-FFF2-40B4-BE49-F238E27FC236}">
                <a16:creationId xmlns:a16="http://schemas.microsoft.com/office/drawing/2014/main" id="{97C8E158-1E12-4F90-A0A9-D2726D161887}"/>
              </a:ext>
            </a:extLst>
          </p:cNvPr>
          <p:cNvSpPr>
            <a:spLocks noGrp="1"/>
          </p:cNvSpPr>
          <p:nvPr>
            <p:ph type="title"/>
          </p:nvPr>
        </p:nvSpPr>
        <p:spPr/>
        <p:txBody>
          <a:bodyPr/>
          <a:lstStyle/>
          <a:p>
            <a:r>
              <a:rPr lang="en-US" dirty="0"/>
              <a:t>Windows 10 Coming release</a:t>
            </a:r>
          </a:p>
        </p:txBody>
      </p:sp>
      <p:pic>
        <p:nvPicPr>
          <p:cNvPr id="4" name="Picture 3" descr="Image of a tweet that reads: Yup. I'm honestly close to being able to use narrator, for goodnes sakes! It just doesn't support Kindle, and it has some issues on some sites.  But, fix a copule of things and it would be perfectly OK for full time use&quot; By: Samuel Proulx">
            <a:extLst>
              <a:ext uri="{FF2B5EF4-FFF2-40B4-BE49-F238E27FC236}">
                <a16:creationId xmlns:a16="http://schemas.microsoft.com/office/drawing/2014/main" id="{4B49E117-1D16-4172-ACE6-5F781E3667C7}"/>
              </a:ext>
            </a:extLst>
          </p:cNvPr>
          <p:cNvPicPr>
            <a:picLocks noChangeAspect="1"/>
          </p:cNvPicPr>
          <p:nvPr/>
        </p:nvPicPr>
        <p:blipFill>
          <a:blip r:embed="rId3"/>
          <a:stretch>
            <a:fillRect/>
          </a:stretch>
        </p:blipFill>
        <p:spPr>
          <a:xfrm>
            <a:off x="6523037" y="1618790"/>
            <a:ext cx="5510789" cy="3756944"/>
          </a:xfrm>
          <a:prstGeom prst="rect">
            <a:avLst/>
          </a:prstGeom>
        </p:spPr>
      </p:pic>
    </p:spTree>
    <p:extLst>
      <p:ext uri="{BB962C8B-B14F-4D97-AF65-F5344CB8AC3E}">
        <p14:creationId xmlns:p14="http://schemas.microsoft.com/office/powerpoint/2010/main" val="3744804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of a tweet that reads&quot; @Outlook @MSFTEnable Beta Build with Magnifier and Narrator are confusing when using the up and down arrow keys with outlook.com.  User would anticipate selection of next message and not Narrator items in list????&quot; &#10;By: Christopher McMillan">
            <a:extLst>
              <a:ext uri="{FF2B5EF4-FFF2-40B4-BE49-F238E27FC236}">
                <a16:creationId xmlns:a16="http://schemas.microsoft.com/office/drawing/2014/main" id="{A59C2047-DA93-4CB2-824C-0158F53DDC58}"/>
              </a:ext>
            </a:extLst>
          </p:cNvPr>
          <p:cNvPicPr>
            <a:picLocks noChangeAspect="1"/>
          </p:cNvPicPr>
          <p:nvPr/>
        </p:nvPicPr>
        <p:blipFill>
          <a:blip r:embed="rId3"/>
          <a:stretch>
            <a:fillRect/>
          </a:stretch>
        </p:blipFill>
        <p:spPr>
          <a:xfrm>
            <a:off x="2370137" y="1744662"/>
            <a:ext cx="7415213" cy="4427265"/>
          </a:xfrm>
          <a:prstGeom prst="rect">
            <a:avLst/>
          </a:prstGeom>
        </p:spPr>
      </p:pic>
      <p:sp>
        <p:nvSpPr>
          <p:cNvPr id="3" name="Title 2">
            <a:extLst>
              <a:ext uri="{FF2B5EF4-FFF2-40B4-BE49-F238E27FC236}">
                <a16:creationId xmlns:a16="http://schemas.microsoft.com/office/drawing/2014/main" id="{1A6908E6-EA96-4637-9C4C-E5F673089D08}"/>
              </a:ext>
            </a:extLst>
          </p:cNvPr>
          <p:cNvSpPr>
            <a:spLocks noGrp="1"/>
          </p:cNvSpPr>
          <p:nvPr>
            <p:ph type="title"/>
          </p:nvPr>
        </p:nvSpPr>
        <p:spPr/>
        <p:txBody>
          <a:bodyPr/>
          <a:lstStyle/>
          <a:p>
            <a:r>
              <a:rPr lang="en-US" dirty="0"/>
              <a:t>We still have more to do</a:t>
            </a:r>
          </a:p>
        </p:txBody>
      </p:sp>
    </p:spTree>
    <p:extLst>
      <p:ext uri="{BB962C8B-B14F-4D97-AF65-F5344CB8AC3E}">
        <p14:creationId xmlns:p14="http://schemas.microsoft.com/office/powerpoint/2010/main" val="8040197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Narrator Demonstration</a:t>
            </a:r>
          </a:p>
        </p:txBody>
      </p:sp>
      <p:pic>
        <p:nvPicPr>
          <p:cNvPr id="2" name="Picture 1" descr="Bretty Humphrey sitting in front of a computer"/>
          <p:cNvPicPr>
            <a:picLocks noChangeAspect="1"/>
          </p:cNvPicPr>
          <p:nvPr/>
        </p:nvPicPr>
        <p:blipFill rotWithShape="1">
          <a:blip r:embed="rId3"/>
          <a:srcRect t="-1" b="-1"/>
          <a:stretch/>
        </p:blipFill>
        <p:spPr>
          <a:xfrm>
            <a:off x="882" y="-1"/>
            <a:ext cx="12434711" cy="6994526"/>
          </a:xfrm>
          <a:prstGeom prst="rect">
            <a:avLst/>
          </a:prstGeom>
        </p:spPr>
      </p:pic>
      <p:sp>
        <p:nvSpPr>
          <p:cNvPr id="10" name="Rectangle 9">
            <a:extLst>
              <a:ext uri="{FF2B5EF4-FFF2-40B4-BE49-F238E27FC236}">
                <a16:creationId xmlns:a16="http://schemas.microsoft.com/office/drawing/2014/main" id="{CC2D82CD-2920-4E55-ADD6-1D6B2F311F05}"/>
              </a:ext>
            </a:extLst>
          </p:cNvPr>
          <p:cNvSpPr/>
          <p:nvPr/>
        </p:nvSpPr>
        <p:spPr bwMode="auto">
          <a:xfrm>
            <a:off x="-882" y="5554662"/>
            <a:ext cx="12436475" cy="1449854"/>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lvl="0" defTabSz="932472" fontAlgn="base">
              <a:spcBef>
                <a:spcPct val="0"/>
              </a:spcBef>
              <a:spcAft>
                <a:spcPct val="0"/>
              </a:spcAft>
              <a:defRPr/>
            </a:pPr>
            <a:r>
              <a:rPr lang="en-US" sz="4000" dirty="0">
                <a:gradFill>
                  <a:gsLst>
                    <a:gs pos="0">
                      <a:srgbClr val="FFFFFF"/>
                    </a:gs>
                    <a:gs pos="100000">
                      <a:srgbClr val="FFFFFF"/>
                    </a:gs>
                  </a:gsLst>
                  <a:lin ang="5400000" scaled="0"/>
                </a:gradFill>
                <a:latin typeface="Segoe UI Light"/>
              </a:rPr>
              <a:t>Narrator Demonstration</a:t>
            </a:r>
          </a:p>
          <a:p>
            <a:pPr lvl="0" defTabSz="932472" fontAlgn="base">
              <a:spcBef>
                <a:spcPct val="0"/>
              </a:spcBef>
              <a:spcAft>
                <a:spcPct val="0"/>
              </a:spcAft>
              <a:defRPr/>
            </a:pPr>
            <a:r>
              <a:rPr lang="en-US" sz="2400" dirty="0">
                <a:gradFill>
                  <a:gsLst>
                    <a:gs pos="0">
                      <a:srgbClr val="FFFFFF"/>
                    </a:gs>
                    <a:gs pos="100000">
                      <a:srgbClr val="FFFFFF"/>
                    </a:gs>
                  </a:gsLst>
                  <a:lin ang="5400000" scaled="0"/>
                </a:gradFill>
                <a:latin typeface="Segoe UI Light"/>
              </a:rPr>
              <a:t>See and hear Narrator in action</a:t>
            </a:r>
          </a:p>
        </p:txBody>
      </p:sp>
      <p:grpSp>
        <p:nvGrpSpPr>
          <p:cNvPr id="6" name="Group 5" descr="Image of a computer screen with a chat bubble in blue surrounded by a circle with a white background">
            <a:extLst>
              <a:ext uri="{FF2B5EF4-FFF2-40B4-BE49-F238E27FC236}">
                <a16:creationId xmlns:a16="http://schemas.microsoft.com/office/drawing/2014/main" id="{BA9C0370-4344-47BD-B0E9-24F2C3065690}"/>
              </a:ext>
            </a:extLst>
          </p:cNvPr>
          <p:cNvGrpSpPr/>
          <p:nvPr/>
        </p:nvGrpSpPr>
        <p:grpSpPr>
          <a:xfrm>
            <a:off x="198437" y="4830762"/>
            <a:ext cx="2076450" cy="2076450"/>
            <a:chOff x="198437" y="4830762"/>
            <a:chExt cx="2076450" cy="2076450"/>
          </a:xfrm>
        </p:grpSpPr>
        <p:sp>
          <p:nvSpPr>
            <p:cNvPr id="13" name="Oval 12" descr="Image of a microphone in blue surrounded by a circle with a white background">
              <a:extLst>
                <a:ext uri="{FF2B5EF4-FFF2-40B4-BE49-F238E27FC236}">
                  <a16:creationId xmlns:a16="http://schemas.microsoft.com/office/drawing/2014/main" id="{AF57B1E8-1F39-48A1-988A-DD6789B18783}"/>
                </a:ext>
              </a:extLst>
            </p:cNvPr>
            <p:cNvSpPr/>
            <p:nvPr/>
          </p:nvSpPr>
          <p:spPr bwMode="auto">
            <a:xfrm>
              <a:off x="198437" y="483076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 name="Graphic 14" descr="Monitor">
              <a:extLst>
                <a:ext uri="{FF2B5EF4-FFF2-40B4-BE49-F238E27FC236}">
                  <a16:creationId xmlns:a16="http://schemas.microsoft.com/office/drawing/2014/main" id="{C2E71BB7-DF34-4369-830E-D5CA847AF9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669" y="5150538"/>
              <a:ext cx="1572768" cy="1585224"/>
            </a:xfrm>
            <a:prstGeom prst="rect">
              <a:avLst/>
            </a:prstGeom>
          </p:spPr>
        </p:pic>
        <p:pic>
          <p:nvPicPr>
            <p:cNvPr id="16" name="Graphic 15" descr="Speech">
              <a:extLst>
                <a:ext uri="{FF2B5EF4-FFF2-40B4-BE49-F238E27FC236}">
                  <a16:creationId xmlns:a16="http://schemas.microsoft.com/office/drawing/2014/main" id="{8B6A8D2C-39B3-4CAE-A249-B40323DAF2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169" y="5127153"/>
              <a:ext cx="900360" cy="907490"/>
            </a:xfrm>
            <a:prstGeom prst="rect">
              <a:avLst/>
            </a:prstGeom>
          </p:spPr>
        </p:pic>
      </p:grpSp>
    </p:spTree>
    <p:extLst>
      <p:ext uri="{BB962C8B-B14F-4D97-AF65-F5344CB8AC3E}">
        <p14:creationId xmlns:p14="http://schemas.microsoft.com/office/powerpoint/2010/main" val="42805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FastMetadata xmlns="a9fcdf26-d2ab-4e04-b9b9-27590be95ed6">{"officeBundle":{"ctag":"\"c:{FBAC432B-DB32-4492-BD4C-81F5F0FA1689},2\"","fatalError":true,"version":"1.78172825"}}</MediaServiceFastMetadata>
    <MediaServiceMetadata xmlns="a9fcdf26-d2ab-4e04-b9b9-27590be95ed6">{"officeBundle":{"ctag":"\"c:{FBAC432B-DB32-4492-BD4C-81F5F0FA1689},2\"","fatalError":true,"errorInfo":"Server_FragmentLimitExceeded","version":"1.78172825"}}</MediaServiceMetadata>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C9FBD3772F994BBED6F8F9A862E371" ma:contentTypeVersion="13" ma:contentTypeDescription="Create a new document." ma:contentTypeScope="" ma:versionID="736b445f64f19a6fc776c13bc6ff3611">
  <xsd:schema xmlns:xsd="http://www.w3.org/2001/XMLSchema" xmlns:xs="http://www.w3.org/2001/XMLSchema" xmlns:p="http://schemas.microsoft.com/office/2006/metadata/properties" xmlns:ns1="http://schemas.microsoft.com/sharepoint/v3" xmlns:ns2="6c3b8586-d3a4-4d3d-a534-30f221f2adf7" xmlns:ns3="a9fcdf26-d2ab-4e04-b9b9-27590be95ed6" targetNamespace="http://schemas.microsoft.com/office/2006/metadata/properties" ma:root="true" ma:fieldsID="6e5cf570c76aa80ab5b78e1067fc19b1" ns1:_="" ns2:_="" ns3:_="">
    <xsd:import namespace="http://schemas.microsoft.com/sharepoint/v3"/>
    <xsd:import namespace="6c3b8586-d3a4-4d3d-a534-30f221f2adf7"/>
    <xsd:import namespace="a9fcdf26-d2ab-4e04-b9b9-27590be95ed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fcdf26-d2ab-4e04-b9b9-27590be95ed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6c3b8586-d3a4-4d3d-a534-30f221f2adf7"/>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a9fcdf26-d2ab-4e04-b9b9-27590be95ed6"/>
    <ds:schemaRef ds:uri="http://www.w3.org/XML/1998/namespace"/>
    <ds:schemaRef ds:uri="http://purl.org/dc/dcmitype/"/>
  </ds:schemaRefs>
</ds:datastoreItem>
</file>

<file path=customXml/itemProps3.xml><?xml version="1.0" encoding="utf-8"?>
<ds:datastoreItem xmlns:ds="http://schemas.openxmlformats.org/officeDocument/2006/customXml" ds:itemID="{A3F3371E-6AD2-4DBB-80CE-FC46A06AB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3b8586-d3a4-4d3d-a534-30f221f2adf7"/>
    <ds:schemaRef ds:uri="a9fcdf26-d2ab-4e04-b9b9-27590be95e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3729</TotalTime>
  <Words>756</Words>
  <Application>Microsoft Office PowerPoint</Application>
  <PresentationFormat>Custom</PresentationFormat>
  <Paragraphs>93</Paragraphs>
  <Slides>13</Slides>
  <Notes>13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vt:lpstr>
      <vt:lpstr>Calibri</vt:lpstr>
      <vt:lpstr>Consolas</vt:lpstr>
      <vt:lpstr>Segoe UI</vt:lpstr>
      <vt:lpstr>Segoe UI Light</vt:lpstr>
      <vt:lpstr>Segoe UI Semilight</vt:lpstr>
      <vt:lpstr>Wingdings</vt:lpstr>
      <vt:lpstr>WHITE TEMPLATE</vt:lpstr>
      <vt:lpstr>COLOR TEMPLATE</vt:lpstr>
      <vt:lpstr>5_WHITE TEMPLATE</vt:lpstr>
      <vt:lpstr>Windows Narrator: What’s new in Windows 10  Carolina Hernandez Windows Accessibility PM  Brett Humphrey Windows Accessibility PM    </vt:lpstr>
      <vt:lpstr>Microsoft Mission, continued</vt:lpstr>
      <vt:lpstr>How we think about Disability</vt:lpstr>
      <vt:lpstr>Windows has embraced the journey</vt:lpstr>
      <vt:lpstr>Our screen reader journey</vt:lpstr>
      <vt:lpstr>Windows 10 journey recap  </vt:lpstr>
      <vt:lpstr>Windows 10 Coming release</vt:lpstr>
      <vt:lpstr>We still have more to do</vt:lpstr>
      <vt:lpstr>Narrator Demonstration</vt:lpstr>
      <vt:lpstr>Join us in our journey</vt:lpstr>
      <vt:lpstr>Resource Links</vt:lpstr>
      <vt:lpstr>We want to hear from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Tarena Shanaberger</dc:creator>
  <cp:keywords/>
  <dc:description>Template: Maryfj_x000d_
Formatting: _x000d_
Audience Type:</dc:description>
  <cp:lastModifiedBy>Carolina Hernandez (WINDOWS)</cp:lastModifiedBy>
  <cp:revision>107</cp:revision>
  <dcterms:created xsi:type="dcterms:W3CDTF">2017-01-24T07:31:53Z</dcterms:created>
  <dcterms:modified xsi:type="dcterms:W3CDTF">2018-03-16T23:38:55Z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0x01010005C9FBD3772F994BBED6F8F9A862E371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